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1"/>
    <p:sldMasterId id="2147483815" r:id="rId2"/>
  </p:sldMasterIdLst>
  <p:notesMasterIdLst>
    <p:notesMasterId r:id="rId44"/>
  </p:notesMasterIdLst>
  <p:handoutMasterIdLst>
    <p:handoutMasterId r:id="rId45"/>
  </p:handoutMasterIdLst>
  <p:sldIdLst>
    <p:sldId id="3251" r:id="rId3"/>
    <p:sldId id="3281" r:id="rId4"/>
    <p:sldId id="3278" r:id="rId5"/>
    <p:sldId id="3279" r:id="rId6"/>
    <p:sldId id="3287" r:id="rId7"/>
    <p:sldId id="3322" r:id="rId8"/>
    <p:sldId id="3286" r:id="rId9"/>
    <p:sldId id="3290" r:id="rId10"/>
    <p:sldId id="3288" r:id="rId11"/>
    <p:sldId id="3274" r:id="rId12"/>
    <p:sldId id="3317" r:id="rId13"/>
    <p:sldId id="3291" r:id="rId14"/>
    <p:sldId id="3306" r:id="rId15"/>
    <p:sldId id="3264" r:id="rId16"/>
    <p:sldId id="3296" r:id="rId17"/>
    <p:sldId id="3297" r:id="rId18"/>
    <p:sldId id="3318" r:id="rId19"/>
    <p:sldId id="3309" r:id="rId20"/>
    <p:sldId id="3310" r:id="rId21"/>
    <p:sldId id="3312" r:id="rId22"/>
    <p:sldId id="3292" r:id="rId23"/>
    <p:sldId id="3305" r:id="rId24"/>
    <p:sldId id="3319" r:id="rId25"/>
    <p:sldId id="3313" r:id="rId26"/>
    <p:sldId id="3314" r:id="rId27"/>
    <p:sldId id="3311" r:id="rId28"/>
    <p:sldId id="3315" r:id="rId29"/>
    <p:sldId id="3320" r:id="rId30"/>
    <p:sldId id="3321" r:id="rId31"/>
    <p:sldId id="3294" r:id="rId32"/>
    <p:sldId id="3307" r:id="rId33"/>
    <p:sldId id="3316" r:id="rId34"/>
    <p:sldId id="3295" r:id="rId35"/>
    <p:sldId id="3308" r:id="rId36"/>
    <p:sldId id="3299" r:id="rId37"/>
    <p:sldId id="3300" r:id="rId38"/>
    <p:sldId id="3302" r:id="rId39"/>
    <p:sldId id="388" r:id="rId40"/>
    <p:sldId id="3301" r:id="rId41"/>
    <p:sldId id="3303" r:id="rId42"/>
    <p:sldId id="3304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DY CORNELL" initials="WC" lastIdx="2" clrIdx="0">
    <p:extLst>
      <p:ext uri="{19B8F6BF-5375-455C-9EA6-DF929625EA0E}">
        <p15:presenceInfo xmlns:p15="http://schemas.microsoft.com/office/powerpoint/2012/main" userId="S::cornell@us.ibm.com::6dfaaaa5-b528-4522-82a0-13c36ad09f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D59"/>
    <a:srgbClr val="05D020"/>
    <a:srgbClr val="000000"/>
    <a:srgbClr val="FFFBCD"/>
    <a:srgbClr val="5968BF"/>
    <a:srgbClr val="EDB303"/>
    <a:srgbClr val="ED855B"/>
    <a:srgbClr val="FFE1B8"/>
    <a:srgbClr val="FFB592"/>
    <a:srgbClr val="001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 autoAdjust="0"/>
    <p:restoredTop sz="79302" autoAdjust="0"/>
  </p:normalViewPr>
  <p:slideViewPr>
    <p:cSldViewPr snapToGrid="0" snapToObjects="1">
      <p:cViewPr varScale="1">
        <p:scale>
          <a:sx n="116" d="100"/>
          <a:sy n="116" d="100"/>
        </p:scale>
        <p:origin x="1192" y="176"/>
      </p:cViewPr>
      <p:guideLst>
        <p:guide orient="horz" pos="16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5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8C22D-43FD-2640-80EF-3A5C73315FD0}" type="datetimeFigureOut">
              <a:rPr lang="en-US" smtClean="0"/>
              <a:pPr/>
              <a:t>10/29/20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5788-496B-514A-BC38-FEC332B085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49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DCE6E-E593-7E43-98D2-ED291A58C913}" type="datetimeFigureOut">
              <a:rPr lang="en-US" smtClean="0"/>
              <a:pPr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C386C-A396-F84D-B9C5-957E34453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77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F737642-67A6-4C4F-8D81-285106770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36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9A181C-8D0E-364E-9C89-E21BECF19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8758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23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1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8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0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2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2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42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1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52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4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0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8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6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83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2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09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7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03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68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57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45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2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F5228F-1C38-8345-A796-E9FEBC9AD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5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1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28C56A9-6C39-CF4C-8230-4D8036FC8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5777F9E-3DE1-A84A-848E-16B3A6D83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8" descr="IVT_PPT_Cov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301" y="1270398"/>
            <a:ext cx="5767699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4149" y="1063229"/>
            <a:ext cx="8304915" cy="1508523"/>
          </a:xfrm>
        </p:spPr>
        <p:txBody>
          <a:bodyPr anchor="b"/>
          <a:lstStyle>
            <a:lvl1pPr>
              <a:defRPr sz="2625">
                <a:solidFill>
                  <a:srgbClr val="83D1F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4151" y="3570337"/>
            <a:ext cx="7701539" cy="397669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1200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61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44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354187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69465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493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66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98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90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4149" y="1406129"/>
            <a:ext cx="8611119" cy="3359944"/>
          </a:xfrm>
        </p:spPr>
        <p:txBody>
          <a:bodyPr/>
          <a:lstStyle>
            <a:lvl1pPr>
              <a:spcBef>
                <a:spcPts val="75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37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12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28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4044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2001955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798193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332222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024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21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9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2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C4FD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85BCC9-4C9E-4CB3-B15A-D996AEC7AA62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965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36351656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427498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6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305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5644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12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73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96565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2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6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850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604738" y="4936697"/>
            <a:ext cx="470477" cy="15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F7CAE-A464-E148-8015-8C7A8AA9BA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7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0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F38B0-4205-7E4B-8FF6-B0A426ACA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5B357-E927-734D-ACB4-D18D1B4A8B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330" y="53645"/>
            <a:ext cx="1599820" cy="50523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Research AI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1649-9C62-5049-8E11-448B0C75EA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673" y="1406129"/>
            <a:ext cx="8592597" cy="335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371084" y="4902994"/>
            <a:ext cx="36680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036" rIns="92071" bIns="4603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rgbClr val="83D1F5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333113E0-06D0-4A2F-BB45-6A558379ED97}" type="slidenum">
              <a:rPr lang="en-US" altLang="en-US" smtClean="0"/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/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84673" y="240505"/>
            <a:ext cx="8491368" cy="47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0" y="0"/>
            <a:ext cx="4549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7" tIns="34289" rIns="68577" bIns="34289"/>
          <a:lstStyle>
            <a:lvl1pPr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725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3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1" r:id="rId4"/>
    <p:sldLayoutId id="2147483814" r:id="rId5"/>
    <p:sldLayoutId id="2147483851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83D1F5"/>
          </a:solidFill>
          <a:latin typeface="+mj-lt"/>
          <a:ea typeface="Arial" pitchFamily="-103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5pPr>
      <a:lvl6pPr marL="342886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6pPr>
      <a:lvl7pPr marL="685771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7pPr>
      <a:lvl8pPr marL="1028658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8pPr>
      <a:lvl9pPr marL="1371543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128588" indent="-128588" algn="l" rtl="0" eaLnBrk="0" fontAlgn="base" hangingPunct="0">
        <a:spcBef>
          <a:spcPts val="750"/>
        </a:spcBef>
        <a:spcAft>
          <a:spcPct val="0"/>
        </a:spcAft>
        <a:buClr>
          <a:schemeClr val="bg1"/>
        </a:buClr>
        <a:buFont typeface="Wingdings" pitchFamily="2" charset="2"/>
        <a:buChar char="§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1pPr>
      <a:lvl2pPr marL="381000" indent="-121444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–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2pPr>
      <a:lvl3pPr marL="640556" indent="-128588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Char char="•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3pPr>
      <a:lvl4pPr marL="901304" indent="-12858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4pPr>
      <a:lvl5pPr marL="1153716" indent="-121444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5pPr>
      <a:lvl6pPr marL="1497744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6pPr>
      <a:lvl7pPr marL="1840630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7pPr>
      <a:lvl8pPr marL="2183515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8pPr>
      <a:lvl9pPr marL="2526401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71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8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9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0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6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256432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witter.com/drugilsberg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4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46.gif"/><Relationship Id="rId4" Type="http://schemas.openxmlformats.org/officeDocument/2006/relationships/image" Target="../media/image45.png"/><Relationship Id="rId9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5784995" cy="479823"/>
          </a:xfrm>
        </p:spPr>
        <p:txBody>
          <a:bodyPr/>
          <a:lstStyle/>
          <a:p>
            <a:r>
              <a:rPr lang="en-CH" dirty="0">
                <a:solidFill>
                  <a:schemeClr val="bg1"/>
                </a:solidFill>
                <a:latin typeface="IBM Plex Sans"/>
              </a:rPr>
              <a:t>An introduction to Deep Learning on 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C57FE3-D296-674D-9AC0-883A3BE72374}"/>
              </a:ext>
            </a:extLst>
          </p:cNvPr>
          <p:cNvSpPr/>
          <p:nvPr/>
        </p:nvSpPr>
        <p:spPr>
          <a:xfrm>
            <a:off x="676866" y="3900536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</a:rPr>
              <a:t>GuillaumeJaume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0D628-D9C0-1C45-BA42-F943BEBDB869}"/>
              </a:ext>
            </a:extLst>
          </p:cNvPr>
          <p:cNvSpPr/>
          <p:nvPr/>
        </p:nvSpPr>
        <p:spPr>
          <a:xfrm>
            <a:off x="676866" y="4281978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</a:rPr>
              <a:t>guillaumejaume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D2FE8-A641-AC4C-82F9-03CEBCAA6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6" y="3844248"/>
            <a:ext cx="425620" cy="425620"/>
          </a:xfrm>
          <a:prstGeom prst="rect">
            <a:avLst/>
          </a:prstGeom>
        </p:spPr>
      </p:pic>
      <p:pic>
        <p:nvPicPr>
          <p:cNvPr id="1026" name="Picture 2" descr="Github sign">
            <a:extLst>
              <a:ext uri="{FF2B5EF4-FFF2-40B4-BE49-F238E27FC236}">
                <a16:creationId xmlns:a16="http://schemas.microsoft.com/office/drawing/2014/main" id="{2559F897-78F5-674B-A2F5-873CBDF2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6" y="4269868"/>
            <a:ext cx="629821" cy="4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D6F597-6BD5-4548-B47F-9735998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84" y="4363353"/>
            <a:ext cx="909168" cy="3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-background - Metric Mogul">
            <a:extLst>
              <a:ext uri="{FF2B5EF4-FFF2-40B4-BE49-F238E27FC236}">
                <a16:creationId xmlns:a16="http://schemas.microsoft.com/office/drawing/2014/main" id="{FF208D22-D3F3-0442-809B-903447F8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31" y="751948"/>
            <a:ext cx="5139200" cy="34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BBDFDB-D866-C54D-B5F3-E1E1D6404449}"/>
              </a:ext>
            </a:extLst>
          </p:cNvPr>
          <p:cNvSpPr txBox="1">
            <a:spLocks/>
          </p:cNvSpPr>
          <p:nvPr/>
        </p:nvSpPr>
        <p:spPr>
          <a:xfrm>
            <a:off x="676866" y="1130018"/>
            <a:ext cx="2816956" cy="2370502"/>
          </a:xfrm>
          <a:prstGeom prst="rect">
            <a:avLst/>
          </a:prstGeom>
        </p:spPr>
        <p:txBody>
          <a:bodyPr/>
          <a:lstStyle>
            <a:lvl1pPr marL="128588" indent="-128588" algn="l" rtl="0" eaLnBrk="0" fontAlgn="base" hangingPunct="0"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1pPr>
            <a:lvl2pPr marL="381000" indent="-12144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–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2pPr>
            <a:lvl3pPr marL="640556" indent="-1285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•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3pPr>
            <a:lvl4pPr marL="901304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4pPr>
            <a:lvl5pPr marL="1153716" indent="-1214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5pPr>
            <a:lvl6pPr marL="1497744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6pPr>
            <a:lvl7pPr marL="1840630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7pPr>
            <a:lvl8pPr marL="2183515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8pPr>
            <a:lvl9pPr marL="2526401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Guillaume Jaume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Pre-doctoral researcher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—</a:t>
            </a:r>
          </a:p>
          <a:p>
            <a:pPr marL="0" indent="0" defTabSz="914400">
              <a:buNone/>
            </a:pPr>
            <a:r>
              <a:rPr lang="en-US" kern="0" dirty="0" err="1">
                <a:latin typeface="IBM Plex Sans Light" panose="020B0403050203000203" pitchFamily="34" charset="0"/>
              </a:rPr>
              <a:t>gja@zurich.ibm.com</a:t>
            </a:r>
            <a:endParaRPr lang="en-US" kern="0" dirty="0">
              <a:latin typeface="IBM Plex Sans Light" panose="020B0403050203000203" pitchFamily="34" charset="0"/>
            </a:endParaRP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IBM Research, Zürich, Switzerland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LTS5, EPFL, Lausanne, Switzerland</a:t>
            </a:r>
          </a:p>
        </p:txBody>
      </p:sp>
    </p:spTree>
    <p:extLst>
      <p:ext uri="{BB962C8B-B14F-4D97-AF65-F5344CB8AC3E}">
        <p14:creationId xmlns:p14="http://schemas.microsoft.com/office/powerpoint/2010/main" val="307253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EAF42-0B07-2F4C-AEA9-0F32B2DA54BA}"/>
              </a:ext>
            </a:extLst>
          </p:cNvPr>
          <p:cNvGrpSpPr/>
          <p:nvPr/>
        </p:nvGrpSpPr>
        <p:grpSpPr>
          <a:xfrm>
            <a:off x="158040" y="1526601"/>
            <a:ext cx="5766728" cy="2541281"/>
            <a:chOff x="2932380" y="2864896"/>
            <a:chExt cx="5766728" cy="25412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8F7C7F-0624-6441-B677-A041000EA9DC}"/>
                </a:ext>
              </a:extLst>
            </p:cNvPr>
            <p:cNvGrpSpPr/>
            <p:nvPr/>
          </p:nvGrpSpPr>
          <p:grpSpPr>
            <a:xfrm>
              <a:off x="4872055" y="3213466"/>
              <a:ext cx="2393358" cy="1505210"/>
              <a:chOff x="5221870" y="4127748"/>
              <a:chExt cx="877572" cy="568827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5F6D32A-BA05-3B43-B00C-B377F48F3392}"/>
                  </a:ext>
                </a:extLst>
              </p:cNvPr>
              <p:cNvSpPr/>
              <p:nvPr/>
            </p:nvSpPr>
            <p:spPr>
              <a:xfrm flipH="1">
                <a:off x="5223726" y="4429850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5F25127-5E00-1D41-A8E7-0C511F805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6" y="4471120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AC95AB3-668D-F443-B82B-6B09BE2B4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0" y="4514213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FD82AB2-4C22-544A-AF83-81A8F0DBAFCB}"/>
                  </a:ext>
                </a:extLst>
              </p:cNvPr>
              <p:cNvSpPr/>
              <p:nvPr/>
            </p:nvSpPr>
            <p:spPr>
              <a:xfrm flipH="1">
                <a:off x="5572396" y="4569966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3EDA767-EF6D-444F-B5E7-6FD53BA80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1123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12EE312-9354-9641-9A09-C250D43AD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5432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F8B9429-8E1A-8647-80E8-11942B362575}"/>
                  </a:ext>
                </a:extLst>
              </p:cNvPr>
              <p:cNvSpPr/>
              <p:nvPr/>
            </p:nvSpPr>
            <p:spPr>
              <a:xfrm flipH="1">
                <a:off x="5332579" y="420016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DEB2873-A91C-CE4C-9DE5-BCBF6B52C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41436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7F749E-F225-5541-8D32-95B41C4F7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8453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510C49B-735B-4345-953D-BC06D4ADD691}"/>
                  </a:ext>
                </a:extLst>
              </p:cNvPr>
              <p:cNvSpPr/>
              <p:nvPr/>
            </p:nvSpPr>
            <p:spPr>
              <a:xfrm flipH="1">
                <a:off x="5849788" y="4416901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BA035A2-A2E1-604F-B1C1-15B52DB4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45817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C7372EA-41F5-D640-BD50-FF768167C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50126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7225A49-0179-B544-AEA5-2B9C79CC5136}"/>
                  </a:ext>
                </a:extLst>
              </p:cNvPr>
              <p:cNvSpPr/>
              <p:nvPr/>
            </p:nvSpPr>
            <p:spPr>
              <a:xfrm flipH="1">
                <a:off x="5630897" y="412774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27A45B-AB14-5C4B-A7A3-9FA536E2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16901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47377E8-7011-9C40-AEEF-D6128723B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21211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BF7444B-57A9-6D40-9CBF-CE69AACAA267}"/>
                  </a:ext>
                </a:extLst>
              </p:cNvPr>
              <p:cNvSpPr/>
              <p:nvPr/>
            </p:nvSpPr>
            <p:spPr>
              <a:xfrm flipH="1">
                <a:off x="6029952" y="4135594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A944AC-861F-8C44-A4EF-76994CE25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17686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B015DC-D8BF-9D43-882D-DA6BFF3F0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219955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02D717-8724-3943-B92D-65192942B296}"/>
                  </a:ext>
                </a:extLst>
              </p:cNvPr>
              <p:cNvSpPr/>
              <p:nvPr/>
            </p:nvSpPr>
            <p:spPr>
              <a:xfrm rot="19692078">
                <a:off x="5320678" y="4455801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9A023-65CD-BD4E-866B-808986A3086A}"/>
                  </a:ext>
                </a:extLst>
              </p:cNvPr>
              <p:cNvSpPr/>
              <p:nvPr/>
            </p:nvSpPr>
            <p:spPr>
              <a:xfrm rot="19176543">
                <a:off x="5432569" y="4243085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45DA1E-5658-6948-A45D-1DE0C2F054C0}"/>
                  </a:ext>
                </a:extLst>
              </p:cNvPr>
              <p:cNvSpPr/>
              <p:nvPr/>
            </p:nvSpPr>
            <p:spPr>
              <a:xfrm rot="20260160">
                <a:off x="5653721" y="4501143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B100964-3D99-3F41-B8F4-5C2BE7C229B0}"/>
                  </a:ext>
                </a:extLst>
              </p:cNvPr>
              <p:cNvSpPr/>
              <p:nvPr/>
            </p:nvSpPr>
            <p:spPr>
              <a:xfrm rot="21243032">
                <a:off x="5770623" y="435665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BC8A2-B02B-4B48-964F-135D80757118}"/>
                  </a:ext>
                </a:extLst>
              </p:cNvPr>
              <p:cNvSpPr/>
              <p:nvPr/>
            </p:nvSpPr>
            <p:spPr>
              <a:xfrm rot="21028412">
                <a:off x="5605730" y="428183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9234E19-E737-9B41-B5D1-05B9AF57A530}"/>
                  </a:ext>
                </a:extLst>
              </p:cNvPr>
              <p:cNvSpPr/>
              <p:nvPr/>
            </p:nvSpPr>
            <p:spPr>
              <a:xfrm rot="20844940">
                <a:off x="5929912" y="4162892"/>
                <a:ext cx="69490" cy="69490"/>
              </a:xfrm>
              <a:prstGeom prst="ellipse">
                <a:avLst/>
              </a:prstGeom>
              <a:solidFill>
                <a:srgbClr val="2E3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8E668A-94F8-154D-82E5-B5083A311DBB}"/>
                  </a:ext>
                </a:extLst>
              </p:cNvPr>
              <p:cNvCxnSpPr>
                <a:cxnSpLocks/>
                <a:stCxn id="32" idx="7"/>
                <a:endCxn id="33" idx="2"/>
              </p:cNvCxnSpPr>
              <p:nvPr/>
            </p:nvCxnSpPr>
            <p:spPr>
              <a:xfrm flipV="1">
                <a:off x="5363358" y="4300346"/>
                <a:ext cx="77493" cy="156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D9985B-453A-9844-B0AF-010D15901F0F}"/>
                  </a:ext>
                </a:extLst>
              </p:cNvPr>
              <p:cNvCxnSpPr>
                <a:cxnSpLocks/>
                <a:stCxn id="32" idx="5"/>
                <a:endCxn id="34" idx="1"/>
              </p:cNvCxnSpPr>
              <p:nvPr/>
            </p:nvCxnSpPr>
            <p:spPr>
              <a:xfrm>
                <a:off x="5389250" y="4498481"/>
                <a:ext cx="267155" cy="24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38BBC1A-0E43-4543-8BBA-5C94DB54D0C3}"/>
                  </a:ext>
                </a:extLst>
              </p:cNvPr>
              <p:cNvCxnSpPr>
                <a:cxnSpLocks/>
                <a:stCxn id="33" idx="5"/>
                <a:endCxn id="36" idx="1"/>
              </p:cNvCxnSpPr>
              <p:nvPr/>
            </p:nvCxnSpPr>
            <p:spPr>
              <a:xfrm>
                <a:off x="5501948" y="4280621"/>
                <a:ext cx="110231" cy="15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2B77F3-CBA8-EB40-B7F9-920ADF730E94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384953" y="4322330"/>
                <a:ext cx="221256" cy="149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CCC562-BF72-8649-9EDC-F5E465E25596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5706683" y="4418382"/>
                <a:ext cx="76795" cy="85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6DB8E17-A630-E346-8393-333F647FF98B}"/>
                  </a:ext>
                </a:extLst>
              </p:cNvPr>
              <p:cNvCxnSpPr>
                <a:cxnSpLocks/>
                <a:stCxn id="36" idx="5"/>
                <a:endCxn id="35" idx="1"/>
              </p:cNvCxnSpPr>
              <p:nvPr/>
            </p:nvCxnSpPr>
            <p:spPr>
              <a:xfrm>
                <a:off x="5668771" y="4336744"/>
                <a:ext cx="109614" cy="327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9A94B5-6238-7E45-8EFC-A4BF40646EB5}"/>
                  </a:ext>
                </a:extLst>
              </p:cNvPr>
              <p:cNvCxnSpPr>
                <a:stCxn id="36" idx="7"/>
                <a:endCxn id="37" idx="2"/>
              </p:cNvCxnSpPr>
              <p:nvPr/>
            </p:nvCxnSpPr>
            <p:spPr>
              <a:xfrm flipV="1">
                <a:off x="5660640" y="4205209"/>
                <a:ext cx="270107" cy="83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6CFF2E9-4106-5143-B8E1-B934CF39FBCB}"/>
                  </a:ext>
                </a:extLst>
              </p:cNvPr>
              <p:cNvCxnSpPr>
                <a:stCxn id="35" idx="7"/>
                <a:endCxn id="37" idx="3"/>
              </p:cNvCxnSpPr>
              <p:nvPr/>
            </p:nvCxnSpPr>
            <p:spPr>
              <a:xfrm flipV="1">
                <a:off x="5827258" y="4226970"/>
                <a:ext cx="118773" cy="137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D9B6F-8F31-944D-9E1B-17C57AF21366}"/>
                </a:ext>
              </a:extLst>
            </p:cNvPr>
            <p:cNvSpPr txBox="1"/>
            <p:nvPr/>
          </p:nvSpPr>
          <p:spPr>
            <a:xfrm>
              <a:off x="4215119" y="286489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1C85D-AFB7-BE4C-922B-ACBAB1B0E5A2}"/>
                </a:ext>
              </a:extLst>
            </p:cNvPr>
            <p:cNvSpPr txBox="1"/>
            <p:nvPr/>
          </p:nvSpPr>
          <p:spPr>
            <a:xfrm>
              <a:off x="5613107" y="503684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Edges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71FD-EB76-A04E-9985-EBCB5FD9E0F0}"/>
                </a:ext>
              </a:extLst>
            </p:cNvPr>
            <p:cNvSpPr txBox="1"/>
            <p:nvPr/>
          </p:nvSpPr>
          <p:spPr>
            <a:xfrm>
              <a:off x="2932380" y="4009116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 features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20EE6D-97FF-E14C-B85A-4B4B65332AF3}"/>
                </a:ext>
              </a:extLst>
            </p:cNvPr>
            <p:cNvSpPr txBox="1"/>
            <p:nvPr/>
          </p:nvSpPr>
          <p:spPr>
            <a:xfrm>
              <a:off x="7631188" y="3885472"/>
              <a:ext cx="106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Graph</a:t>
              </a:r>
            </a:p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topology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10BA1BB8-C37A-CD42-8368-14BF8016F44D}"/>
                </a:ext>
              </a:extLst>
            </p:cNvPr>
            <p:cNvCxnSpPr>
              <a:cxnSpLocks/>
              <a:stCxn id="8" idx="0"/>
              <a:endCxn id="20" idx="3"/>
            </p:cNvCxnSpPr>
            <p:nvPr/>
          </p:nvCxnSpPr>
          <p:spPr>
            <a:xfrm rot="5400000" flipH="1" flipV="1">
              <a:off x="4243378" y="3078509"/>
              <a:ext cx="436501" cy="14247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D6A06-914A-2547-A204-EDE9C9D94AF2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 bwMode="auto">
          <a:xfrm>
            <a:off x="2860272" y="2278415"/>
            <a:ext cx="302251" cy="4341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C1ADB-6287-4948-9F74-E91A4861521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 bwMode="auto">
          <a:xfrm flipV="1">
            <a:off x="3332815" y="2080760"/>
            <a:ext cx="698192" cy="27841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3DD60C-FD97-504D-8058-DDDA439FD6DE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 bwMode="auto">
          <a:xfrm>
            <a:off x="3316204" y="2427880"/>
            <a:ext cx="299482" cy="8724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AC4DB5-1EAF-B843-A564-4470B55876C4}"/>
              </a:ext>
            </a:extLst>
          </p:cNvPr>
          <p:cNvCxnSpPr>
            <a:cxnSpLocks/>
            <a:stCxn id="37" idx="3"/>
            <a:endCxn id="35" idx="7"/>
          </p:cNvCxnSpPr>
          <p:nvPr/>
        </p:nvCxnSpPr>
        <p:spPr bwMode="auto">
          <a:xfrm flipH="1">
            <a:off x="3748974" y="2138163"/>
            <a:ext cx="323285" cy="36307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79839C-4C21-7643-A374-DA525C27BEC9}"/>
              </a:ext>
            </a:extLst>
          </p:cNvPr>
          <p:cNvCxnSpPr>
            <a:cxnSpLocks/>
            <a:stCxn id="33" idx="2"/>
            <a:endCxn id="32" idx="7"/>
          </p:cNvCxnSpPr>
          <p:nvPr/>
        </p:nvCxnSpPr>
        <p:spPr bwMode="auto">
          <a:xfrm flipH="1">
            <a:off x="2484646" y="2333721"/>
            <a:ext cx="210293" cy="41091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C37E07-00F0-B043-B74C-9F32C38F1DD4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 bwMode="auto">
          <a:xfrm flipV="1">
            <a:off x="3407526" y="2644447"/>
            <a:ext cx="221637" cy="22514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7AD5FD-DFFD-CF41-B8AB-2B465938A35A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 bwMode="auto">
          <a:xfrm>
            <a:off x="2553160" y="2855147"/>
            <a:ext cx="730407" cy="6535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C85F0AE-46D5-9543-9503-D6DDA9A39BB7}"/>
              </a:ext>
            </a:extLst>
          </p:cNvPr>
          <p:cNvCxnSpPr>
            <a:stCxn id="6" idx="3"/>
            <a:endCxn id="33" idx="7"/>
          </p:cNvCxnSpPr>
          <p:nvPr/>
        </p:nvCxnSpPr>
        <p:spPr bwMode="auto">
          <a:xfrm>
            <a:off x="2292294" y="1711267"/>
            <a:ext cx="483714" cy="468111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BC62788-02A9-DC4A-8198-6D3B62CAD86D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 bwMode="auto">
          <a:xfrm>
            <a:off x="2292294" y="1711267"/>
            <a:ext cx="870221" cy="610556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FB1EDFAE-03AF-2A46-9547-E0C136358C5C}"/>
              </a:ext>
            </a:extLst>
          </p:cNvPr>
          <p:cNvCxnSpPr>
            <a:cxnSpLocks/>
            <a:stCxn id="8" idx="3"/>
            <a:endCxn id="14" idx="3"/>
          </p:cNvCxnSpPr>
          <p:nvPr/>
        </p:nvCxnSpPr>
        <p:spPr bwMode="auto">
          <a:xfrm flipV="1">
            <a:off x="1791821" y="2842097"/>
            <a:ext cx="310956" cy="1339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F4E8E55-4736-3741-9F01-75D358405F26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 bwMode="auto">
          <a:xfrm>
            <a:off x="1791821" y="2855487"/>
            <a:ext cx="1356624" cy="524894"/>
          </a:xfrm>
          <a:prstGeom prst="curvedConnector4">
            <a:avLst>
              <a:gd name="adj1" fmla="val 21891"/>
              <a:gd name="adj2" fmla="val 143552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F552ADA-034C-0142-8F27-54DABF4D720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 flipV="1">
            <a:off x="3585281" y="2783790"/>
            <a:ext cx="92177" cy="1099426"/>
          </a:xfrm>
          <a:prstGeom prst="curvedConnector4">
            <a:avLst>
              <a:gd name="adj1" fmla="val -248001"/>
              <a:gd name="adj2" fmla="val 58398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D73E59B-B8C9-734A-95E6-97E04C531A78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 flipH="1">
            <a:off x="2838767" y="2955178"/>
            <a:ext cx="55546" cy="928038"/>
          </a:xfrm>
          <a:prstGeom prst="curvedConnector4">
            <a:avLst>
              <a:gd name="adj1" fmla="val -411551"/>
              <a:gd name="adj2" fmla="val 66803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Right Brace 79">
            <a:extLst>
              <a:ext uri="{FF2B5EF4-FFF2-40B4-BE49-F238E27FC236}">
                <a16:creationId xmlns:a16="http://schemas.microsoft.com/office/drawing/2014/main" id="{FC1A9928-AB3E-E64F-9404-F9B3E25ACAD9}"/>
              </a:ext>
            </a:extLst>
          </p:cNvPr>
          <p:cNvSpPr/>
          <p:nvPr/>
        </p:nvSpPr>
        <p:spPr bwMode="auto">
          <a:xfrm>
            <a:off x="4557614" y="1558456"/>
            <a:ext cx="256688" cy="2509426"/>
          </a:xfrm>
          <a:prstGeom prst="rightBrac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F78276-B9A1-F541-B46D-78A3A4931C94}"/>
              </a:ext>
            </a:extLst>
          </p:cNvPr>
          <p:cNvGrpSpPr/>
          <p:nvPr/>
        </p:nvGrpSpPr>
        <p:grpSpPr>
          <a:xfrm>
            <a:off x="6274909" y="1517065"/>
            <a:ext cx="2432148" cy="2916060"/>
            <a:chOff x="6274909" y="1233286"/>
            <a:chExt cx="2432148" cy="291606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05C05B8D-FE7A-1B4C-817B-F5C65D831942}"/>
                </a:ext>
              </a:extLst>
            </p:cNvPr>
            <p:cNvSpPr/>
            <p:nvPr/>
          </p:nvSpPr>
          <p:spPr bwMode="auto">
            <a:xfrm>
              <a:off x="6274909" y="1233286"/>
              <a:ext cx="2432148" cy="2366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/>
                <p:nvPr/>
              </p:nvSpPr>
              <p:spPr>
                <a:xfrm>
                  <a:off x="6300712" y="1656356"/>
                  <a:ext cx="2379177" cy="2492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An abstract representation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o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f entities and their interactions </a:t>
                  </a:r>
                </a:p>
                <a:p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Noted as: </a:t>
                  </a:r>
                </a:p>
                <a:p>
                  <a:r>
                    <a:rPr lang="en" altLang="ja-JP" dirty="0">
                      <a:latin typeface="IBM Plex Sans Light" panose="020B0403050203000203" pitchFamily="34" charset="0"/>
                    </a:rPr>
                    <a:t>          G = (V, E, H)</a:t>
                  </a:r>
                </a:p>
                <a:p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Connections encoded in 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a</a:t>
                  </a:r>
                  <a:r>
                    <a:rPr lang="en" altLang="ja-JP" sz="1200" dirty="0" err="1">
                      <a:latin typeface="IBM Plex Sans Light" panose="020B0403050203000203" pitchFamily="34" charset="0"/>
                    </a:rPr>
                    <a:t>djacency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 matrix </a:t>
                  </a:r>
                  <a14:m>
                    <m:oMath xmlns:m="http://schemas.openxmlformats.org/officeDocument/2006/math"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×|</m:t>
                          </m:r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a14:m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712" y="1656356"/>
                  <a:ext cx="2379177" cy="2492990"/>
                </a:xfrm>
                <a:prstGeom prst="rect">
                  <a:avLst/>
                </a:prstGeom>
                <a:blipFill>
                  <a:blip r:embed="rId3"/>
                  <a:stretch>
                    <a:fillRect l="-53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BA8BDB0-C627-7945-9819-0F2B1E630215}"/>
                </a:ext>
              </a:extLst>
            </p:cNvPr>
            <p:cNvSpPr/>
            <p:nvPr/>
          </p:nvSpPr>
          <p:spPr bwMode="auto">
            <a:xfrm>
              <a:off x="6921203" y="1233286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9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Graph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95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EAF42-0B07-2F4C-AEA9-0F32B2DA54BA}"/>
              </a:ext>
            </a:extLst>
          </p:cNvPr>
          <p:cNvGrpSpPr/>
          <p:nvPr/>
        </p:nvGrpSpPr>
        <p:grpSpPr>
          <a:xfrm>
            <a:off x="158040" y="1526601"/>
            <a:ext cx="5766728" cy="2541281"/>
            <a:chOff x="2932380" y="2864896"/>
            <a:chExt cx="5766728" cy="25412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8F7C7F-0624-6441-B677-A041000EA9DC}"/>
                </a:ext>
              </a:extLst>
            </p:cNvPr>
            <p:cNvGrpSpPr/>
            <p:nvPr/>
          </p:nvGrpSpPr>
          <p:grpSpPr>
            <a:xfrm>
              <a:off x="4872055" y="3213466"/>
              <a:ext cx="2393358" cy="1505210"/>
              <a:chOff x="5221870" y="4127748"/>
              <a:chExt cx="877572" cy="568827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5F6D32A-BA05-3B43-B00C-B377F48F3392}"/>
                  </a:ext>
                </a:extLst>
              </p:cNvPr>
              <p:cNvSpPr/>
              <p:nvPr/>
            </p:nvSpPr>
            <p:spPr>
              <a:xfrm flipH="1">
                <a:off x="5223726" y="4429850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5F25127-5E00-1D41-A8E7-0C511F805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6" y="4471120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AC95AB3-668D-F443-B82B-6B09BE2B4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0" y="4514213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FD82AB2-4C22-544A-AF83-81A8F0DBAFCB}"/>
                  </a:ext>
                </a:extLst>
              </p:cNvPr>
              <p:cNvSpPr/>
              <p:nvPr/>
            </p:nvSpPr>
            <p:spPr>
              <a:xfrm flipH="1">
                <a:off x="5572396" y="4569966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3EDA767-EF6D-444F-B5E7-6FD53BA80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1123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12EE312-9354-9641-9A09-C250D43AD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5432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F8B9429-8E1A-8647-80E8-11942B362575}"/>
                  </a:ext>
                </a:extLst>
              </p:cNvPr>
              <p:cNvSpPr/>
              <p:nvPr/>
            </p:nvSpPr>
            <p:spPr>
              <a:xfrm flipH="1">
                <a:off x="5332579" y="420016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DEB2873-A91C-CE4C-9DE5-BCBF6B52C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41436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7F749E-F225-5541-8D32-95B41C4F7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8453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510C49B-735B-4345-953D-BC06D4ADD691}"/>
                  </a:ext>
                </a:extLst>
              </p:cNvPr>
              <p:cNvSpPr/>
              <p:nvPr/>
            </p:nvSpPr>
            <p:spPr>
              <a:xfrm flipH="1">
                <a:off x="5849788" y="4416901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BA035A2-A2E1-604F-B1C1-15B52DB4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45817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C7372EA-41F5-D640-BD50-FF768167C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50126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7225A49-0179-B544-AEA5-2B9C79CC5136}"/>
                  </a:ext>
                </a:extLst>
              </p:cNvPr>
              <p:cNvSpPr/>
              <p:nvPr/>
            </p:nvSpPr>
            <p:spPr>
              <a:xfrm flipH="1">
                <a:off x="5630897" y="412774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27A45B-AB14-5C4B-A7A3-9FA536E2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16901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47377E8-7011-9C40-AEEF-D6128723B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21211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BF7444B-57A9-6D40-9CBF-CE69AACAA267}"/>
                  </a:ext>
                </a:extLst>
              </p:cNvPr>
              <p:cNvSpPr/>
              <p:nvPr/>
            </p:nvSpPr>
            <p:spPr>
              <a:xfrm flipH="1">
                <a:off x="6029952" y="4135594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A944AC-861F-8C44-A4EF-76994CE25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17686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B015DC-D8BF-9D43-882D-DA6BFF3F0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219955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02D717-8724-3943-B92D-65192942B296}"/>
                  </a:ext>
                </a:extLst>
              </p:cNvPr>
              <p:cNvSpPr/>
              <p:nvPr/>
            </p:nvSpPr>
            <p:spPr>
              <a:xfrm rot="19692078">
                <a:off x="5320678" y="4455801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9A023-65CD-BD4E-866B-808986A3086A}"/>
                  </a:ext>
                </a:extLst>
              </p:cNvPr>
              <p:cNvSpPr/>
              <p:nvPr/>
            </p:nvSpPr>
            <p:spPr>
              <a:xfrm rot="19176543">
                <a:off x="5432569" y="4243085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45DA1E-5658-6948-A45D-1DE0C2F054C0}"/>
                  </a:ext>
                </a:extLst>
              </p:cNvPr>
              <p:cNvSpPr/>
              <p:nvPr/>
            </p:nvSpPr>
            <p:spPr>
              <a:xfrm rot="20260160">
                <a:off x="5653721" y="4501143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B100964-3D99-3F41-B8F4-5C2BE7C229B0}"/>
                  </a:ext>
                </a:extLst>
              </p:cNvPr>
              <p:cNvSpPr/>
              <p:nvPr/>
            </p:nvSpPr>
            <p:spPr>
              <a:xfrm rot="21243032">
                <a:off x="5770623" y="435665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BC8A2-B02B-4B48-964F-135D80757118}"/>
                  </a:ext>
                </a:extLst>
              </p:cNvPr>
              <p:cNvSpPr/>
              <p:nvPr/>
            </p:nvSpPr>
            <p:spPr>
              <a:xfrm rot="21028412">
                <a:off x="5605730" y="428183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9234E19-E737-9B41-B5D1-05B9AF57A530}"/>
                  </a:ext>
                </a:extLst>
              </p:cNvPr>
              <p:cNvSpPr/>
              <p:nvPr/>
            </p:nvSpPr>
            <p:spPr>
              <a:xfrm rot="20844940">
                <a:off x="5929912" y="4162892"/>
                <a:ext cx="69490" cy="69490"/>
              </a:xfrm>
              <a:prstGeom prst="ellipse">
                <a:avLst/>
              </a:prstGeom>
              <a:solidFill>
                <a:srgbClr val="2E3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8E668A-94F8-154D-82E5-B5083A311DBB}"/>
                  </a:ext>
                </a:extLst>
              </p:cNvPr>
              <p:cNvCxnSpPr>
                <a:cxnSpLocks/>
                <a:stCxn id="32" idx="7"/>
                <a:endCxn id="33" idx="2"/>
              </p:cNvCxnSpPr>
              <p:nvPr/>
            </p:nvCxnSpPr>
            <p:spPr>
              <a:xfrm flipV="1">
                <a:off x="5363358" y="4300346"/>
                <a:ext cx="77493" cy="156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D9985B-453A-9844-B0AF-010D15901F0F}"/>
                  </a:ext>
                </a:extLst>
              </p:cNvPr>
              <p:cNvCxnSpPr>
                <a:cxnSpLocks/>
                <a:stCxn id="32" idx="5"/>
                <a:endCxn id="34" idx="1"/>
              </p:cNvCxnSpPr>
              <p:nvPr/>
            </p:nvCxnSpPr>
            <p:spPr>
              <a:xfrm>
                <a:off x="5389250" y="4498481"/>
                <a:ext cx="267155" cy="24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38BBC1A-0E43-4543-8BBA-5C94DB54D0C3}"/>
                  </a:ext>
                </a:extLst>
              </p:cNvPr>
              <p:cNvCxnSpPr>
                <a:cxnSpLocks/>
                <a:stCxn id="33" idx="5"/>
                <a:endCxn id="36" idx="1"/>
              </p:cNvCxnSpPr>
              <p:nvPr/>
            </p:nvCxnSpPr>
            <p:spPr>
              <a:xfrm>
                <a:off x="5501948" y="4280621"/>
                <a:ext cx="110231" cy="15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2B77F3-CBA8-EB40-B7F9-920ADF730E94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384953" y="4322330"/>
                <a:ext cx="221256" cy="149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CCC562-BF72-8649-9EDC-F5E465E25596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5706683" y="4418382"/>
                <a:ext cx="76795" cy="85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6DB8E17-A630-E346-8393-333F647FF98B}"/>
                  </a:ext>
                </a:extLst>
              </p:cNvPr>
              <p:cNvCxnSpPr>
                <a:cxnSpLocks/>
                <a:stCxn id="36" idx="5"/>
                <a:endCxn id="35" idx="1"/>
              </p:cNvCxnSpPr>
              <p:nvPr/>
            </p:nvCxnSpPr>
            <p:spPr>
              <a:xfrm>
                <a:off x="5668771" y="4336744"/>
                <a:ext cx="109614" cy="327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9A94B5-6238-7E45-8EFC-A4BF40646EB5}"/>
                  </a:ext>
                </a:extLst>
              </p:cNvPr>
              <p:cNvCxnSpPr>
                <a:stCxn id="36" idx="7"/>
                <a:endCxn id="37" idx="2"/>
              </p:cNvCxnSpPr>
              <p:nvPr/>
            </p:nvCxnSpPr>
            <p:spPr>
              <a:xfrm flipV="1">
                <a:off x="5660640" y="4205209"/>
                <a:ext cx="270107" cy="83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6CFF2E9-4106-5143-B8E1-B934CF39FBCB}"/>
                  </a:ext>
                </a:extLst>
              </p:cNvPr>
              <p:cNvCxnSpPr>
                <a:stCxn id="35" idx="7"/>
                <a:endCxn id="37" idx="3"/>
              </p:cNvCxnSpPr>
              <p:nvPr/>
            </p:nvCxnSpPr>
            <p:spPr>
              <a:xfrm flipV="1">
                <a:off x="5827258" y="4226970"/>
                <a:ext cx="118773" cy="137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D9B6F-8F31-944D-9E1B-17C57AF21366}"/>
                </a:ext>
              </a:extLst>
            </p:cNvPr>
            <p:cNvSpPr txBox="1"/>
            <p:nvPr/>
          </p:nvSpPr>
          <p:spPr>
            <a:xfrm>
              <a:off x="4215119" y="286489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1C85D-AFB7-BE4C-922B-ACBAB1B0E5A2}"/>
                </a:ext>
              </a:extLst>
            </p:cNvPr>
            <p:cNvSpPr txBox="1"/>
            <p:nvPr/>
          </p:nvSpPr>
          <p:spPr>
            <a:xfrm>
              <a:off x="5613107" y="503684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Edges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71FD-EB76-A04E-9985-EBCB5FD9E0F0}"/>
                </a:ext>
              </a:extLst>
            </p:cNvPr>
            <p:cNvSpPr txBox="1"/>
            <p:nvPr/>
          </p:nvSpPr>
          <p:spPr>
            <a:xfrm>
              <a:off x="2932380" y="4009116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 features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20EE6D-97FF-E14C-B85A-4B4B65332AF3}"/>
                </a:ext>
              </a:extLst>
            </p:cNvPr>
            <p:cNvSpPr txBox="1"/>
            <p:nvPr/>
          </p:nvSpPr>
          <p:spPr>
            <a:xfrm>
              <a:off x="7631188" y="3885472"/>
              <a:ext cx="106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Graph</a:t>
              </a:r>
            </a:p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topology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10BA1BB8-C37A-CD42-8368-14BF8016F44D}"/>
                </a:ext>
              </a:extLst>
            </p:cNvPr>
            <p:cNvCxnSpPr>
              <a:cxnSpLocks/>
              <a:stCxn id="8" idx="0"/>
              <a:endCxn id="20" idx="3"/>
            </p:cNvCxnSpPr>
            <p:nvPr/>
          </p:nvCxnSpPr>
          <p:spPr>
            <a:xfrm rot="5400000" flipH="1" flipV="1">
              <a:off x="4243378" y="3078509"/>
              <a:ext cx="436501" cy="14247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D6A06-914A-2547-A204-EDE9C9D94AF2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 bwMode="auto">
          <a:xfrm>
            <a:off x="2860272" y="2278415"/>
            <a:ext cx="302251" cy="4341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C1ADB-6287-4948-9F74-E91A4861521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 bwMode="auto">
          <a:xfrm flipV="1">
            <a:off x="3332815" y="2080760"/>
            <a:ext cx="698192" cy="27841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3DD60C-FD97-504D-8058-DDDA439FD6DE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 bwMode="auto">
          <a:xfrm>
            <a:off x="3316204" y="2427880"/>
            <a:ext cx="299482" cy="8724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AC4DB5-1EAF-B843-A564-4470B55876C4}"/>
              </a:ext>
            </a:extLst>
          </p:cNvPr>
          <p:cNvCxnSpPr>
            <a:cxnSpLocks/>
            <a:stCxn id="37" idx="3"/>
            <a:endCxn id="35" idx="7"/>
          </p:cNvCxnSpPr>
          <p:nvPr/>
        </p:nvCxnSpPr>
        <p:spPr bwMode="auto">
          <a:xfrm flipH="1">
            <a:off x="3748974" y="2138163"/>
            <a:ext cx="323285" cy="36307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79839C-4C21-7643-A374-DA525C27BEC9}"/>
              </a:ext>
            </a:extLst>
          </p:cNvPr>
          <p:cNvCxnSpPr>
            <a:cxnSpLocks/>
            <a:stCxn id="33" idx="2"/>
            <a:endCxn id="32" idx="7"/>
          </p:cNvCxnSpPr>
          <p:nvPr/>
        </p:nvCxnSpPr>
        <p:spPr bwMode="auto">
          <a:xfrm flipH="1">
            <a:off x="2484646" y="2333721"/>
            <a:ext cx="210293" cy="41091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C37E07-00F0-B043-B74C-9F32C38F1DD4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 bwMode="auto">
          <a:xfrm flipV="1">
            <a:off x="3407526" y="2644447"/>
            <a:ext cx="221637" cy="22514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7AD5FD-DFFD-CF41-B8AB-2B465938A35A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 bwMode="auto">
          <a:xfrm>
            <a:off x="2553160" y="2855147"/>
            <a:ext cx="730407" cy="6535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C85F0AE-46D5-9543-9503-D6DDA9A39BB7}"/>
              </a:ext>
            </a:extLst>
          </p:cNvPr>
          <p:cNvCxnSpPr>
            <a:stCxn id="6" idx="3"/>
            <a:endCxn id="33" idx="7"/>
          </p:cNvCxnSpPr>
          <p:nvPr/>
        </p:nvCxnSpPr>
        <p:spPr bwMode="auto">
          <a:xfrm>
            <a:off x="2292294" y="1711267"/>
            <a:ext cx="483714" cy="468111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BC62788-02A9-DC4A-8198-6D3B62CAD86D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 bwMode="auto">
          <a:xfrm>
            <a:off x="2292294" y="1711267"/>
            <a:ext cx="870221" cy="610556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FB1EDFAE-03AF-2A46-9547-E0C136358C5C}"/>
              </a:ext>
            </a:extLst>
          </p:cNvPr>
          <p:cNvCxnSpPr>
            <a:cxnSpLocks/>
            <a:stCxn id="8" idx="3"/>
            <a:endCxn id="14" idx="3"/>
          </p:cNvCxnSpPr>
          <p:nvPr/>
        </p:nvCxnSpPr>
        <p:spPr bwMode="auto">
          <a:xfrm flipV="1">
            <a:off x="1791821" y="2842097"/>
            <a:ext cx="310956" cy="1339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F4E8E55-4736-3741-9F01-75D358405F26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 bwMode="auto">
          <a:xfrm>
            <a:off x="1791821" y="2855487"/>
            <a:ext cx="1356624" cy="524894"/>
          </a:xfrm>
          <a:prstGeom prst="curvedConnector4">
            <a:avLst>
              <a:gd name="adj1" fmla="val 21891"/>
              <a:gd name="adj2" fmla="val 143552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F552ADA-034C-0142-8F27-54DABF4D720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 flipV="1">
            <a:off x="3585281" y="2783790"/>
            <a:ext cx="92177" cy="1099426"/>
          </a:xfrm>
          <a:prstGeom prst="curvedConnector4">
            <a:avLst>
              <a:gd name="adj1" fmla="val -248001"/>
              <a:gd name="adj2" fmla="val 58398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D73E59B-B8C9-734A-95E6-97E04C531A78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 flipH="1">
            <a:off x="2838767" y="2955178"/>
            <a:ext cx="55546" cy="928038"/>
          </a:xfrm>
          <a:prstGeom prst="curvedConnector4">
            <a:avLst>
              <a:gd name="adj1" fmla="val -411551"/>
              <a:gd name="adj2" fmla="val 66803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Right Brace 79">
            <a:extLst>
              <a:ext uri="{FF2B5EF4-FFF2-40B4-BE49-F238E27FC236}">
                <a16:creationId xmlns:a16="http://schemas.microsoft.com/office/drawing/2014/main" id="{FC1A9928-AB3E-E64F-9404-F9B3E25ACAD9}"/>
              </a:ext>
            </a:extLst>
          </p:cNvPr>
          <p:cNvSpPr/>
          <p:nvPr/>
        </p:nvSpPr>
        <p:spPr bwMode="auto">
          <a:xfrm>
            <a:off x="4557614" y="1558456"/>
            <a:ext cx="256688" cy="2509426"/>
          </a:xfrm>
          <a:prstGeom prst="rightBrac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F78276-B9A1-F541-B46D-78A3A4931C94}"/>
              </a:ext>
            </a:extLst>
          </p:cNvPr>
          <p:cNvGrpSpPr/>
          <p:nvPr/>
        </p:nvGrpSpPr>
        <p:grpSpPr>
          <a:xfrm>
            <a:off x="6274909" y="1517065"/>
            <a:ext cx="2432148" cy="2366151"/>
            <a:chOff x="6274909" y="1233286"/>
            <a:chExt cx="2432148" cy="2366151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05C05B8D-FE7A-1B4C-817B-F5C65D831942}"/>
                </a:ext>
              </a:extLst>
            </p:cNvPr>
            <p:cNvSpPr/>
            <p:nvPr/>
          </p:nvSpPr>
          <p:spPr bwMode="auto">
            <a:xfrm>
              <a:off x="6274909" y="1233286"/>
              <a:ext cx="2432148" cy="2366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/>
                <p:nvPr/>
              </p:nvSpPr>
              <p:spPr>
                <a:xfrm>
                  <a:off x="6300712" y="1656356"/>
                  <a:ext cx="2145524" cy="1781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Connections encoded in 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a</a:t>
                  </a:r>
                  <a:r>
                    <a:rPr lang="en" altLang="ja-JP" sz="1200" dirty="0" err="1">
                      <a:latin typeface="IBM Plex Sans Light" panose="020B0403050203000203" pitchFamily="34" charset="0"/>
                    </a:rPr>
                    <a:t>djacency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 matrix </a:t>
                  </a:r>
                  <a14:m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×|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a14:m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r>
                    <a:rPr lang="en" altLang="ja-JP" dirty="0">
                      <a:solidFill>
                        <a:schemeClr val="tx1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" altLang="ja-JP" dirty="0">
                    <a:solidFill>
                      <a:schemeClr val="tx1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712" y="1656356"/>
                  <a:ext cx="2145524" cy="1781834"/>
                </a:xfrm>
                <a:prstGeom prst="rect">
                  <a:avLst/>
                </a:prstGeom>
                <a:blipFill>
                  <a:blip r:embed="rId3"/>
                  <a:stretch>
                    <a:fillRect l="-5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BA8BDB0-C627-7945-9819-0F2B1E630215}"/>
                </a:ext>
              </a:extLst>
            </p:cNvPr>
            <p:cNvSpPr/>
            <p:nvPr/>
          </p:nvSpPr>
          <p:spPr bwMode="auto">
            <a:xfrm>
              <a:off x="6921203" y="1233286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9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Graph basics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715BDF-F576-5C40-98E9-1BF0B6048868}"/>
                  </a:ext>
                </a:extLst>
              </p:cNvPr>
              <p:cNvSpPr txBox="1"/>
              <p:nvPr/>
            </p:nvSpPr>
            <p:spPr>
              <a:xfrm>
                <a:off x="6599139" y="3203394"/>
                <a:ext cx="287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715BDF-F576-5C40-98E9-1BF0B6048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9" y="3203394"/>
                <a:ext cx="287999" cy="169277"/>
              </a:xfrm>
              <a:prstGeom prst="rect">
                <a:avLst/>
              </a:prstGeom>
              <a:blipFill>
                <a:blip r:embed="rId4"/>
                <a:stretch>
                  <a:fillRect l="-4348" b="-769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2A5DA08-9C4F-0243-A360-3D8E5B398D3A}"/>
                  </a:ext>
                </a:extLst>
              </p:cNvPr>
              <p:cNvSpPr txBox="1"/>
              <p:nvPr/>
            </p:nvSpPr>
            <p:spPr>
              <a:xfrm>
                <a:off x="6960673" y="3459561"/>
                <a:ext cx="287999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H" sz="11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2A5DA08-9C4F-0243-A360-3D8E5B398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3" y="3459561"/>
                <a:ext cx="287999" cy="338554"/>
              </a:xfrm>
              <a:prstGeom prst="rect">
                <a:avLst/>
              </a:prstGeom>
              <a:blipFill>
                <a:blip r:embed="rId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6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2050" name="Picture 2" descr="Facebook's Social Network Graph (Revolutions)">
            <a:extLst>
              <a:ext uri="{FF2B5EF4-FFF2-40B4-BE49-F238E27FC236}">
                <a16:creationId xmlns:a16="http://schemas.microsoft.com/office/drawing/2014/main" id="{E1925A4C-9F71-194C-9BF0-BD0C3DA3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4" y="1006639"/>
            <a:ext cx="2835927" cy="14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ke, indoor, made, birthday&#10;&#10;Description automatically generated">
            <a:extLst>
              <a:ext uri="{FF2B5EF4-FFF2-40B4-BE49-F238E27FC236}">
                <a16:creationId xmlns:a16="http://schemas.microsoft.com/office/drawing/2014/main" id="{67A387FC-F41D-A74E-A36B-20AAED638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27" y="1602580"/>
            <a:ext cx="2153132" cy="2183891"/>
          </a:xfrm>
          <a:prstGeom prst="rect">
            <a:avLst/>
          </a:prstGeom>
        </p:spPr>
      </p:pic>
      <p:pic>
        <p:nvPicPr>
          <p:cNvPr id="2056" name="Picture 8" descr="knowledge graphs use case diagram">
            <a:extLst>
              <a:ext uri="{FF2B5EF4-FFF2-40B4-BE49-F238E27FC236}">
                <a16:creationId xmlns:a16="http://schemas.microsoft.com/office/drawing/2014/main" id="{8D578D32-4BFF-8345-BDD8-2A20B868C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/>
          <a:stretch/>
        </p:blipFill>
        <p:spPr bwMode="auto">
          <a:xfrm>
            <a:off x="5971429" y="376706"/>
            <a:ext cx="2906439" cy="223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ite Rabbit Pose 3 3D model | 3D Molier International">
            <a:extLst>
              <a:ext uri="{FF2B5EF4-FFF2-40B4-BE49-F238E27FC236}">
                <a16:creationId xmlns:a16="http://schemas.microsoft.com/office/drawing/2014/main" id="{B1E16F22-342D-BA43-BF02-BF44D569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7" y="2945869"/>
            <a:ext cx="1903840" cy="190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does Netflix know what movies you'll enjoy?">
            <a:extLst>
              <a:ext uri="{FF2B5EF4-FFF2-40B4-BE49-F238E27FC236}">
                <a16:creationId xmlns:a16="http://schemas.microsoft.com/office/drawing/2014/main" id="{ED741146-88D0-F54A-A604-95A5C583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32" y="3406637"/>
            <a:ext cx="3260035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4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95482" y="741164"/>
            <a:ext cx="620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one(s) of these data can be represented as a graph ?</a:t>
            </a:r>
          </a:p>
        </p:txBody>
      </p:sp>
      <p:pic>
        <p:nvPicPr>
          <p:cNvPr id="1026" name="Picture 2" descr="How we found coronavirus in a cat">
            <a:extLst>
              <a:ext uri="{FF2B5EF4-FFF2-40B4-BE49-F238E27FC236}">
                <a16:creationId xmlns:a16="http://schemas.microsoft.com/office/drawing/2014/main" id="{3E8CE12E-677A-454C-ACB8-CC3F971D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7" y="2012846"/>
            <a:ext cx="2467978" cy="16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urich tram newslog - regular updates and news from the Zürich tram system  (2009)">
            <a:extLst>
              <a:ext uri="{FF2B5EF4-FFF2-40B4-BE49-F238E27FC236}">
                <a16:creationId xmlns:a16="http://schemas.microsoft.com/office/drawing/2014/main" id="{B806526D-93D5-EA4E-B413-D9B2A2B1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55" y="1318113"/>
            <a:ext cx="2262689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lo, My Name Is_ Stock Footage Video (100% Royalty-free) 2971915 |  Shutterstock">
            <a:extLst>
              <a:ext uri="{FF2B5EF4-FFF2-40B4-BE49-F238E27FC236}">
                <a16:creationId xmlns:a16="http://schemas.microsoft.com/office/drawing/2014/main" id="{377D5919-938F-F44A-8A10-19F20169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4" y="2129590"/>
            <a:ext cx="2469790" cy="1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801952" y="3748280"/>
            <a:ext cx="1733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natural 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C18C5-B31B-4648-B130-B797B7FE3996}"/>
              </a:ext>
            </a:extLst>
          </p:cNvPr>
          <p:cNvSpPr/>
          <p:nvPr/>
        </p:nvSpPr>
        <p:spPr>
          <a:xfrm>
            <a:off x="3750300" y="4388759"/>
            <a:ext cx="1643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tram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2F9493-14D0-254B-9B7C-34C343FA6ECE}"/>
              </a:ext>
            </a:extLst>
          </p:cNvPr>
          <p:cNvSpPr/>
          <p:nvPr/>
        </p:nvSpPr>
        <p:spPr>
          <a:xfrm>
            <a:off x="6830096" y="3594391"/>
            <a:ext cx="1290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sentence</a:t>
            </a:r>
          </a:p>
        </p:txBody>
      </p:sp>
    </p:spTree>
    <p:extLst>
      <p:ext uri="{BB962C8B-B14F-4D97-AF65-F5344CB8AC3E}">
        <p14:creationId xmlns:p14="http://schemas.microsoft.com/office/powerpoint/2010/main" val="47652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95482" y="741164"/>
            <a:ext cx="620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one(s) of these data can be represented as a graph ?</a:t>
            </a:r>
          </a:p>
        </p:txBody>
      </p:sp>
      <p:pic>
        <p:nvPicPr>
          <p:cNvPr id="1028" name="Picture 4" descr="Zurich tram newslog - regular updates and news from the Zürich tram system  (2009)">
            <a:extLst>
              <a:ext uri="{FF2B5EF4-FFF2-40B4-BE49-F238E27FC236}">
                <a16:creationId xmlns:a16="http://schemas.microsoft.com/office/drawing/2014/main" id="{B806526D-93D5-EA4E-B413-D9B2A2B1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55" y="1318113"/>
            <a:ext cx="2262689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lo, My Name Is_ Stock Footage Video (100% Royalty-free) 2971915 |  Shutterstock">
            <a:extLst>
              <a:ext uri="{FF2B5EF4-FFF2-40B4-BE49-F238E27FC236}">
                <a16:creationId xmlns:a16="http://schemas.microsoft.com/office/drawing/2014/main" id="{377D5919-938F-F44A-8A10-19F20169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4" y="2129590"/>
            <a:ext cx="2469790" cy="1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F914B9F-0D8D-3E46-97D6-797034B78B41}"/>
              </a:ext>
            </a:extLst>
          </p:cNvPr>
          <p:cNvGrpSpPr/>
          <p:nvPr/>
        </p:nvGrpSpPr>
        <p:grpSpPr>
          <a:xfrm>
            <a:off x="434547" y="2012846"/>
            <a:ext cx="2467978" cy="2043211"/>
            <a:chOff x="434547" y="2012846"/>
            <a:chExt cx="2467978" cy="2043211"/>
          </a:xfrm>
        </p:grpSpPr>
        <p:pic>
          <p:nvPicPr>
            <p:cNvPr id="1026" name="Picture 2" descr="How we found coronavirus in a cat">
              <a:extLst>
                <a:ext uri="{FF2B5EF4-FFF2-40B4-BE49-F238E27FC236}">
                  <a16:creationId xmlns:a16="http://schemas.microsoft.com/office/drawing/2014/main" id="{3E8CE12E-677A-454C-ACB8-CC3F971DB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547" y="2012846"/>
              <a:ext cx="2467978" cy="163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EBDB72-9090-F14A-931F-58ECB62235A4}"/>
                </a:ext>
              </a:extLst>
            </p:cNvPr>
            <p:cNvSpPr/>
            <p:nvPr/>
          </p:nvSpPr>
          <p:spPr>
            <a:xfrm>
              <a:off x="801952" y="3748280"/>
              <a:ext cx="17331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b="1" i="1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A.)</a:t>
              </a:r>
              <a:r>
                <a:rPr lang="en" altLang="ja-JP" sz="1400" i="1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 A natural  image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6DC18C5-B31B-4648-B130-B797B7FE3996}"/>
              </a:ext>
            </a:extLst>
          </p:cNvPr>
          <p:cNvSpPr/>
          <p:nvPr/>
        </p:nvSpPr>
        <p:spPr>
          <a:xfrm>
            <a:off x="3750300" y="4388759"/>
            <a:ext cx="1643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tram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2F9493-14D0-254B-9B7C-34C343FA6ECE}"/>
              </a:ext>
            </a:extLst>
          </p:cNvPr>
          <p:cNvSpPr/>
          <p:nvPr/>
        </p:nvSpPr>
        <p:spPr>
          <a:xfrm>
            <a:off x="6830096" y="3594391"/>
            <a:ext cx="1290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sentence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F368AA-46EF-4746-923A-DADD0D74AE8B}"/>
              </a:ext>
            </a:extLst>
          </p:cNvPr>
          <p:cNvSpPr/>
          <p:nvPr/>
        </p:nvSpPr>
        <p:spPr bwMode="auto">
          <a:xfrm>
            <a:off x="149145" y="1415305"/>
            <a:ext cx="2940989" cy="2919726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19BF1-C679-0A44-BD4C-AEE8163DC07B}"/>
              </a:ext>
            </a:extLst>
          </p:cNvPr>
          <p:cNvSpPr/>
          <p:nvPr/>
        </p:nvSpPr>
        <p:spPr bwMode="auto">
          <a:xfrm>
            <a:off x="3151303" y="1164224"/>
            <a:ext cx="2841392" cy="3532312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CBD76D-B509-0F41-9CA8-A4DBEDA900FE}"/>
              </a:ext>
            </a:extLst>
          </p:cNvPr>
          <p:cNvSpPr/>
          <p:nvPr/>
        </p:nvSpPr>
        <p:spPr bwMode="auto">
          <a:xfrm>
            <a:off x="6053863" y="1933730"/>
            <a:ext cx="2841392" cy="2031167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6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DD0DFC-2A3D-0741-895E-26F19EF879BF}"/>
              </a:ext>
            </a:extLst>
          </p:cNvPr>
          <p:cNvSpPr/>
          <p:nvPr/>
        </p:nvSpPr>
        <p:spPr bwMode="auto">
          <a:xfrm>
            <a:off x="553891" y="753060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582228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Networks: 10 years of evolution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E73DB-2B25-7444-9D9F-03A6E74E9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1"/>
          <a:stretch/>
        </p:blipFill>
        <p:spPr>
          <a:xfrm>
            <a:off x="1293395" y="1086787"/>
            <a:ext cx="6858000" cy="31369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2247AF-3ABC-C645-AA43-16D624687F1C}"/>
              </a:ext>
            </a:extLst>
          </p:cNvPr>
          <p:cNvSpPr/>
          <p:nvPr/>
        </p:nvSpPr>
        <p:spPr>
          <a:xfrm>
            <a:off x="5073" y="4708232"/>
            <a:ext cx="21675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Xavier Bresson, 2020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4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21522A-4A9B-F040-B6E7-67BF4AB739D0}"/>
              </a:ext>
            </a:extLst>
          </p:cNvPr>
          <p:cNvSpPr/>
          <p:nvPr/>
        </p:nvSpPr>
        <p:spPr bwMode="auto">
          <a:xfrm>
            <a:off x="237869" y="2310061"/>
            <a:ext cx="2432148" cy="10948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2D convolution: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grid graph where each pixel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is connected to its adjacent pixels</a:t>
            </a:r>
          </a:p>
          <a:p>
            <a:endParaRPr lang="en" altLang="ja-JP" sz="11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Ordered </a:t>
            </a:r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and </a:t>
            </a:r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fixed-size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300469"/>
            <a:ext cx="2432148" cy="82057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convolution: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Arbitrary </a:t>
            </a: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context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 and 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neighboorhood</a:t>
            </a: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196635" y="4708232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 et al.,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8061025-952C-4E4B-8DFF-6BD3058BAB2C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5400000" flipH="1" flipV="1">
            <a:off x="4427042" y="147940"/>
            <a:ext cx="283896" cy="6230095"/>
          </a:xfrm>
          <a:prstGeom prst="curvedConnector3">
            <a:avLst>
              <a:gd name="adj1" fmla="val -495848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2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A21522A-4A9B-F040-B6E7-67BF4AB739D0}"/>
                  </a:ext>
                </a:extLst>
              </p:cNvPr>
              <p:cNvSpPr/>
              <p:nvPr/>
            </p:nvSpPr>
            <p:spPr bwMode="auto">
              <a:xfrm>
                <a:off x="237869" y="2310061"/>
                <a:ext cx="2432148" cy="10948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" altLang="ja-JP" sz="14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2D convolution:</a:t>
                </a:r>
              </a:p>
              <a:p>
                <a:pPr algn="ctr"/>
                <a:r>
                  <a:rPr lang="en" altLang="ja-JP" sz="10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grid graph where each pixel</a:t>
                </a:r>
              </a:p>
              <a:p>
                <a:pPr algn="ctr"/>
                <a:r>
                  <a:rPr lang="en" altLang="ja-JP" sz="10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is connected to its adjacent pixels</a:t>
                </a:r>
              </a:p>
              <a:p>
                <a:pPr algn="ctr"/>
                <a:endParaRPr lang="en" altLang="ja-JP" sz="200" dirty="0">
                  <a:solidFill>
                    <a:schemeClr val="tx1"/>
                  </a:solidFill>
                  <a:latin typeface="IBM Plex Sans Light" panose="020B0403050203000203" pitchFamily="34" charset="0"/>
                </a:endParaRPr>
              </a:p>
              <a:p>
                <a:pPr algn="ctr" defTabSz="6859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𝑖</m:t>
                          </m:r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𝑗</m:t>
                          </m:r>
                        </m:e>
                      </m:d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CH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A21522A-4A9B-F040-B6E7-67BF4AB7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869" y="2310061"/>
                <a:ext cx="2432148" cy="1094875"/>
              </a:xfrm>
              <a:prstGeom prst="roundRect">
                <a:avLst/>
              </a:prstGeom>
              <a:blipFill>
                <a:blip r:embed="rId4"/>
                <a:stretch>
                  <a:fillRect b="-68539"/>
                </a:stretch>
              </a:blip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300469"/>
            <a:ext cx="2432148" cy="82057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convolution: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Arbitrary </a:t>
            </a: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context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 and 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neighboorhood</a:t>
            </a: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196635" y="4708232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 et al.,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8061025-952C-4E4B-8DFF-6BD3058BAB2C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5400000" flipH="1" flipV="1">
            <a:off x="4427042" y="147940"/>
            <a:ext cx="283896" cy="6230095"/>
          </a:xfrm>
          <a:prstGeom prst="curvedConnector3">
            <a:avLst>
              <a:gd name="adj1" fmla="val -495848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3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21522A-4A9B-F040-B6E7-67BF4AB739D0}"/>
              </a:ext>
            </a:extLst>
          </p:cNvPr>
          <p:cNvSpPr/>
          <p:nvPr/>
        </p:nvSpPr>
        <p:spPr bwMode="auto">
          <a:xfrm>
            <a:off x="237869" y="2310061"/>
            <a:ext cx="2432148" cy="10948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2D convolution: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grid graph where each pixel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is connected to its adjacent pixels</a:t>
            </a:r>
          </a:p>
          <a:p>
            <a:endParaRPr lang="en" altLang="ja-JP" sz="11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Ordered </a:t>
            </a:r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and </a:t>
            </a:r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fixed-size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276403"/>
            <a:ext cx="2432148" cy="158356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needs to be: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L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ocal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Scales to an arbitrary number of neighbors 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Scales to an arbitrary number of nodes</a:t>
            </a:r>
          </a:p>
          <a:p>
            <a:pPr marL="171450" indent="-171450" defTabSz="685983">
              <a:buFont typeface="Arial" panose="020B0604020202020204" pitchFamily="34" charset="0"/>
              <a:buChar char="•"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Invariant to node permutation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218275" y="4708232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Wu-</a:t>
            </a:r>
            <a:r>
              <a:rPr lang="en" altLang="ja-JP" sz="1100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Etal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FF74E4B-6CA7-424A-AF8A-62297884E4C0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 bwMode="auto">
          <a:xfrm rot="16200000" flipH="1">
            <a:off x="4341475" y="517403"/>
            <a:ext cx="455031" cy="6230095"/>
          </a:xfrm>
          <a:prstGeom prst="curvedConnector3">
            <a:avLst>
              <a:gd name="adj1" fmla="val 274512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4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7CA910-30A4-F149-8F5E-25807A5A532A}"/>
              </a:ext>
            </a:extLst>
          </p:cNvPr>
          <p:cNvGrpSpPr/>
          <p:nvPr/>
        </p:nvGrpSpPr>
        <p:grpSpPr>
          <a:xfrm>
            <a:off x="2483659" y="1523251"/>
            <a:ext cx="4176681" cy="1977078"/>
            <a:chOff x="228666" y="1667911"/>
            <a:chExt cx="4176681" cy="19770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D840D1-2DD9-9246-8FAC-AC2ED6047122}"/>
                </a:ext>
              </a:extLst>
            </p:cNvPr>
            <p:cNvGrpSpPr/>
            <p:nvPr/>
          </p:nvGrpSpPr>
          <p:grpSpPr>
            <a:xfrm>
              <a:off x="228666" y="1667911"/>
              <a:ext cx="4176681" cy="1977078"/>
              <a:chOff x="228666" y="1667911"/>
              <a:chExt cx="4176681" cy="1977078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F3F799E-1A0C-E345-B42E-9EBC98FB45F0}"/>
                  </a:ext>
                </a:extLst>
              </p:cNvPr>
              <p:cNvSpPr/>
              <p:nvPr/>
            </p:nvSpPr>
            <p:spPr bwMode="auto">
              <a:xfrm>
                <a:off x="228666" y="1667911"/>
                <a:ext cx="4176681" cy="19770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7E2A5F6-346B-9047-85D4-44B87A8F1A79}"/>
                      </a:ext>
                    </a:extLst>
                  </p:cNvPr>
                  <p:cNvSpPr/>
                  <p:nvPr/>
                </p:nvSpPr>
                <p:spPr>
                  <a:xfrm>
                    <a:off x="431635" y="1785201"/>
                    <a:ext cx="3592876" cy="17330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400" dirty="0">
                        <a:latin typeface="IBM Plex Arabic Light" panose="020B0403050203000203" pitchFamily="34" charset="-78"/>
                        <a:cs typeface="IBM Plex Arabic Light" panose="020B0403050203000203" pitchFamily="34" charset="-78"/>
                      </a:rPr>
                      <a:t>Given a graph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r>
                      <a:rPr lang="en-US" sz="1400" dirty="0">
                        <a:latin typeface="IBM Plex Arabic Light" panose="020B0403050203000203" pitchFamily="34" charset="-78"/>
                        <a:cs typeface="IBM Plex Arabic Light" panose="020B0403050203000203" pitchFamily="34" charset="-78"/>
                      </a:rPr>
                      <a:t>:</a:t>
                    </a:r>
                  </a:p>
                  <a:p>
                    <a:pPr>
                      <a:lnSpc>
                        <a:spcPct val="100000"/>
                      </a:lnSpc>
                    </a:pPr>
                    <a:endParaRPr lang="en-US" sz="1400" u="sng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AGGREGATE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({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u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})</m:t>
                        </m:r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lang="en-US" sz="5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COMBINE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:endParaRPr lang="en-US" sz="5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READOUT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B51DCDA-6F3B-A943-85B5-A824003FF3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635" y="1785201"/>
                    <a:ext cx="3592876" cy="17330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2" t="-730" b="-1460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EB1E4F-F25F-2E49-B586-116008C84A7F}"/>
                  </a:ext>
                </a:extLst>
              </p:cNvPr>
              <p:cNvGrpSpPr/>
              <p:nvPr/>
            </p:nvGrpSpPr>
            <p:grpSpPr>
              <a:xfrm>
                <a:off x="425375" y="2161434"/>
                <a:ext cx="3383425" cy="949104"/>
                <a:chOff x="425375" y="2123598"/>
                <a:chExt cx="3383425" cy="94910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1ECE37-7F26-4447-A779-AAE4D45BC135}"/>
                    </a:ext>
                  </a:extLst>
                </p:cNvPr>
                <p:cNvSpPr/>
                <p:nvPr/>
              </p:nvSpPr>
              <p:spPr bwMode="auto">
                <a:xfrm>
                  <a:off x="425375" y="2123598"/>
                  <a:ext cx="3383425" cy="937125"/>
                </a:xfrm>
                <a:prstGeom prst="rect">
                  <a:avLst/>
                </a:prstGeom>
                <a:noFill/>
                <a:ln w="25400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6859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8CFDAB7-A699-D444-8C42-3D0CAE794A73}"/>
                    </a:ext>
                  </a:extLst>
                </p:cNvPr>
                <p:cNvSpPr/>
                <p:nvPr/>
              </p:nvSpPr>
              <p:spPr bwMode="auto">
                <a:xfrm>
                  <a:off x="2864379" y="2916752"/>
                  <a:ext cx="942153" cy="15595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859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CH" sz="8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IBM Plex Arabic ExtraLight" panose="020B0303050203000203" pitchFamily="34" charset="-78"/>
                      <a:ea typeface="IBM Plex Sans" charset="0"/>
                      <a:cs typeface="IBM Plex Arabic ExtraLight" panose="020B0303050203000203" pitchFamily="34" charset="-78"/>
                    </a:rPr>
                    <a:t>Repeat N times</a:t>
                  </a:r>
                </a:p>
              </p:txBody>
            </p: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A97F0-54A1-6C44-BBD9-6BD0E02DF5A5}"/>
                </a:ext>
              </a:extLst>
            </p:cNvPr>
            <p:cNvSpPr/>
            <p:nvPr/>
          </p:nvSpPr>
          <p:spPr bwMode="auto">
            <a:xfrm>
              <a:off x="2944999" y="1677500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GNN key steps </a:t>
              </a:r>
            </a:p>
          </p:txBody>
        </p: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C56539-5006-C84E-88D3-73F8079E260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rot="16200000" flipH="1">
            <a:off x="1942942" y="1149069"/>
            <a:ext cx="734081" cy="1554770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426B3B-038C-E54F-9AFE-2B5B13EC8C44}"/>
              </a:ext>
            </a:extLst>
          </p:cNvPr>
          <p:cNvSpPr txBox="1"/>
          <p:nvPr/>
        </p:nvSpPr>
        <p:spPr>
          <a:xfrm>
            <a:off x="220379" y="1036194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&amp;</a:t>
            </a:r>
          </a:p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Permutation-invariant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6B1D61-B8F4-FD4A-ADFF-59CBAD5ECD20}"/>
              </a:ext>
            </a:extLst>
          </p:cNvPr>
          <p:cNvSpPr txBox="1"/>
          <p:nvPr/>
        </p:nvSpPr>
        <p:spPr>
          <a:xfrm>
            <a:off x="6061525" y="3713214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function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2CC6E01-2D19-B048-B5FD-B0EF18071970}"/>
              </a:ext>
            </a:extLst>
          </p:cNvPr>
          <p:cNvCxnSpPr>
            <a:cxnSpLocks/>
            <a:stCxn id="33" idx="1"/>
          </p:cNvCxnSpPr>
          <p:nvPr/>
        </p:nvCxnSpPr>
        <p:spPr bwMode="auto">
          <a:xfrm rot="10800000">
            <a:off x="4631961" y="2731893"/>
            <a:ext cx="1429564" cy="113521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18C1AA-F1ED-4B43-A2DD-8C98D17753D2}"/>
              </a:ext>
            </a:extLst>
          </p:cNvPr>
          <p:cNvSpPr txBox="1"/>
          <p:nvPr/>
        </p:nvSpPr>
        <p:spPr>
          <a:xfrm>
            <a:off x="1933731" y="4171220"/>
            <a:ext cx="1956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&amp;</a:t>
            </a:r>
          </a:p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Permutation-invariant function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DA0ECD3-2725-D749-9891-86AEFCDAC33E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V="1">
            <a:off x="3890014" y="3330138"/>
            <a:ext cx="247272" cy="1210414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1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E1F60-7D0A-6341-936E-068666D7FD78}"/>
              </a:ext>
            </a:extLst>
          </p:cNvPr>
          <p:cNvSpPr/>
          <p:nvPr/>
        </p:nvSpPr>
        <p:spPr>
          <a:xfrm>
            <a:off x="2450265" y="1346560"/>
            <a:ext cx="424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4330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8E419D-12F0-484B-B90C-E8C5672DD2F2}"/>
              </a:ext>
            </a:extLst>
          </p:cNvPr>
          <p:cNvGrpSpPr/>
          <p:nvPr/>
        </p:nvGrpSpPr>
        <p:grpSpPr>
          <a:xfrm>
            <a:off x="2374130" y="1488104"/>
            <a:ext cx="4395739" cy="2167289"/>
            <a:chOff x="228666" y="1667910"/>
            <a:chExt cx="4395739" cy="216728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2E7581D-8449-4A48-92B1-55D5292C9379}"/>
                </a:ext>
              </a:extLst>
            </p:cNvPr>
            <p:cNvSpPr/>
            <p:nvPr/>
          </p:nvSpPr>
          <p:spPr bwMode="auto">
            <a:xfrm>
              <a:off x="228666" y="1667910"/>
              <a:ext cx="4176681" cy="21672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1E12694-13E1-3F4D-A1E4-A0D4DC7843AF}"/>
                    </a:ext>
                  </a:extLst>
                </p:cNvPr>
                <p:cNvSpPr/>
                <p:nvPr/>
              </p:nvSpPr>
              <p:spPr>
                <a:xfrm>
                  <a:off x="431635" y="1785201"/>
                  <a:ext cx="4192770" cy="19775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rPr>
                    <a:t>Given a graph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rPr>
                    <a:t>:</a:t>
                  </a:r>
                </a:p>
                <a:p>
                  <a:pPr>
                    <a:lnSpc>
                      <a:spcPct val="100000"/>
                    </a:lnSpc>
                  </a:pPr>
                  <a:endParaRPr lang="en-US" sz="1400" u="sng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∑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 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</m:sSub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>
                    <a:lnSpc>
                      <a:spcPct val="100000"/>
                    </a:lnSpc>
                  </a:pPr>
                  <a:endParaRPr lang="en-US" sz="5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MLP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US" sz="5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CONCAT</m:t>
                      </m:r>
                      <m:d>
                        <m:dPr>
                          <m:endChr m:val="}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v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=0, …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1400" b="0" dirty="0">
                    <a:latin typeface="IBM Plex Arabic Light" panose="020B0403050203000203" pitchFamily="34" charset="-78"/>
                    <a:cs typeface="Times New Roman" panose="02020603050405020304" pitchFamily="18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y</m:t>
                          </m:r>
                        </m:e>
                      </m:acc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MLP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G</m:t>
                          </m:r>
                        </m:sub>
                      </m:sSub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)</m:t>
                      </m:r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B51DCDA-6F3B-A943-85B5-A824003FF3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35" y="1785201"/>
                  <a:ext cx="4192770" cy="1977593"/>
                </a:xfrm>
                <a:prstGeom prst="rect">
                  <a:avLst/>
                </a:prstGeom>
                <a:blipFill>
                  <a:blip r:embed="rId7"/>
                  <a:stretch>
                    <a:fillRect l="-302" t="-641" b="-1089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81ECC8-FED4-2848-BB6C-0CF60058698C}"/>
                </a:ext>
              </a:extLst>
            </p:cNvPr>
            <p:cNvGrpSpPr/>
            <p:nvPr/>
          </p:nvGrpSpPr>
          <p:grpSpPr>
            <a:xfrm>
              <a:off x="425375" y="2161434"/>
              <a:ext cx="3383425" cy="949104"/>
              <a:chOff x="425375" y="2123598"/>
              <a:chExt cx="3383425" cy="9491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2FF4B-DCF7-7548-AF56-DDEFB3A9C501}"/>
                  </a:ext>
                </a:extLst>
              </p:cNvPr>
              <p:cNvSpPr/>
              <p:nvPr/>
            </p:nvSpPr>
            <p:spPr bwMode="auto">
              <a:xfrm>
                <a:off x="425375" y="2123598"/>
                <a:ext cx="3383425" cy="937125"/>
              </a:xfrm>
              <a:prstGeom prst="rect">
                <a:avLst/>
              </a:prstGeom>
              <a:noFill/>
              <a:ln w="25400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D48E0C-DD4A-A544-B1D6-39ED7E722699}"/>
                  </a:ext>
                </a:extLst>
              </p:cNvPr>
              <p:cNvSpPr/>
              <p:nvPr/>
            </p:nvSpPr>
            <p:spPr bwMode="auto">
              <a:xfrm>
                <a:off x="2864379" y="2916752"/>
                <a:ext cx="942153" cy="155950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8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BM Plex Arabic ExtraLight" panose="020B0303050203000203" pitchFamily="34" charset="-78"/>
                    <a:ea typeface="IBM Plex Sans" charset="0"/>
                    <a:cs typeface="IBM Plex Arabic ExtraLight" panose="020B0303050203000203" pitchFamily="34" charset="-78"/>
                  </a:rPr>
                  <a:t>Repeat N times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25C545-0699-524E-9F15-A9D36F303C3A}"/>
                </a:ext>
              </a:extLst>
            </p:cNvPr>
            <p:cNvSpPr/>
            <p:nvPr/>
          </p:nvSpPr>
          <p:spPr bwMode="auto">
            <a:xfrm>
              <a:off x="2944999" y="1677500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GIN key steps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0DA82-C925-6146-8A4F-4C7FAC44B1FC}"/>
              </a:ext>
            </a:extLst>
          </p:cNvPr>
          <p:cNvSpPr/>
          <p:nvPr/>
        </p:nvSpPr>
        <p:spPr>
          <a:xfrm>
            <a:off x="64639" y="4722781"/>
            <a:ext cx="4437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Xu et al., How powerful are Graph Neural Networks? 2020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A52F2CC-22C6-094F-B6C2-FA07CEE67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0648" y="4161813"/>
            <a:ext cx="2827421" cy="36135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7493666-6061-994D-B18A-295EBEA43B66}"/>
              </a:ext>
            </a:extLst>
          </p:cNvPr>
          <p:cNvSpPr/>
          <p:nvPr/>
        </p:nvSpPr>
        <p:spPr bwMode="auto">
          <a:xfrm>
            <a:off x="4390780" y="3638917"/>
            <a:ext cx="222584" cy="468563"/>
          </a:xfrm>
          <a:prstGeom prst="downArrow">
            <a:avLst/>
          </a:prstGeom>
          <a:gradFill flip="none" rotWithShape="0">
            <a:gsLst>
              <a:gs pos="100000">
                <a:schemeClr val="accent3"/>
              </a:gs>
              <a:gs pos="95000">
                <a:srgbClr val="FF0000"/>
              </a:gs>
              <a:gs pos="100000">
                <a:srgbClr val="D4DEFF"/>
              </a:gs>
              <a:gs pos="100000">
                <a:srgbClr val="D4DEFF"/>
              </a:gs>
              <a:gs pos="100000">
                <a:schemeClr val="bg1"/>
              </a:gs>
            </a:gsLst>
            <a:lin ang="16200000" scaled="1"/>
            <a:tileRect/>
          </a:gradFill>
          <a:ln w="19050">
            <a:noFill/>
          </a:ln>
          <a:effectLst/>
        </p:spPr>
        <p:txBody>
          <a:bodyPr rtlCol="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rgbClr val="4D4D4D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CH" sz="1600" b="1" dirty="0">
              <a:solidFill>
                <a:srgbClr val="FF0000"/>
              </a:solidFill>
              <a:highlight>
                <a:srgbClr val="FF0000"/>
              </a:highlight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84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an </a:t>
            </a:r>
            <a:r>
              <a:rPr lang="en-US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empty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20047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 empty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898C99-1E66-4245-B19D-46926FC5BFC3}"/>
              </a:ext>
            </a:extLst>
          </p:cNvPr>
          <p:cNvSpPr/>
          <p:nvPr/>
        </p:nvSpPr>
        <p:spPr bwMode="auto">
          <a:xfrm>
            <a:off x="149146" y="1415305"/>
            <a:ext cx="4325418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81EC3-EF37-EC4F-8B01-55F2F7205895}"/>
              </a:ext>
            </a:extLst>
          </p:cNvPr>
          <p:cNvSpPr/>
          <p:nvPr/>
        </p:nvSpPr>
        <p:spPr bwMode="auto">
          <a:xfrm>
            <a:off x="632715" y="2684472"/>
            <a:ext cx="3467095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EEAE-B530-BC4F-86F2-E27616B3AE9C}"/>
              </a:ext>
            </a:extLst>
          </p:cNvPr>
          <p:cNvSpPr txBox="1"/>
          <p:nvPr/>
        </p:nvSpPr>
        <p:spPr>
          <a:xfrm>
            <a:off x="4253595" y="3529662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To convince yourself:</a:t>
            </a:r>
          </a:p>
          <a:p>
            <a:pPr algn="ctr"/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thegradient.pub</a:t>
            </a:r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/transformers-are-graph-neural-networks/</a:t>
            </a:r>
            <a:endParaRPr lang="en-CH" sz="10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pPr algn="ctr"/>
            <a:endParaRPr lang="en-CH" sz="12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B6353E-52F2-D147-A32C-193A3368E3D8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10800000">
            <a:off x="4099810" y="2846233"/>
            <a:ext cx="2121632" cy="600398"/>
          </a:xfrm>
          <a:prstGeom prst="curvedConnector3">
            <a:avLst>
              <a:gd name="adj1" fmla="val -13589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3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 empty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898C99-1E66-4245-B19D-46926FC5BFC3}"/>
              </a:ext>
            </a:extLst>
          </p:cNvPr>
          <p:cNvSpPr/>
          <p:nvPr/>
        </p:nvSpPr>
        <p:spPr bwMode="auto">
          <a:xfrm>
            <a:off x="149146" y="1415305"/>
            <a:ext cx="4325418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81EC3-EF37-EC4F-8B01-55F2F7205895}"/>
              </a:ext>
            </a:extLst>
          </p:cNvPr>
          <p:cNvSpPr/>
          <p:nvPr/>
        </p:nvSpPr>
        <p:spPr bwMode="auto">
          <a:xfrm>
            <a:off x="632715" y="2684472"/>
            <a:ext cx="3467095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EEAE-B530-BC4F-86F2-E27616B3AE9C}"/>
              </a:ext>
            </a:extLst>
          </p:cNvPr>
          <p:cNvSpPr txBox="1"/>
          <p:nvPr/>
        </p:nvSpPr>
        <p:spPr>
          <a:xfrm>
            <a:off x="4253595" y="3529662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To convince yourself:</a:t>
            </a:r>
          </a:p>
          <a:p>
            <a:pPr algn="ctr"/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thegradient.pub</a:t>
            </a:r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/transformers-are-graph-neural-networks/</a:t>
            </a:r>
            <a:endParaRPr lang="en-CH" sz="10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pPr algn="ctr"/>
            <a:endParaRPr lang="en-CH" sz="12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B6353E-52F2-D147-A32C-193A3368E3D8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10800000">
            <a:off x="4099810" y="2846233"/>
            <a:ext cx="2121632" cy="600398"/>
          </a:xfrm>
          <a:prstGeom prst="curvedConnector3">
            <a:avLst>
              <a:gd name="adj1" fmla="val -13589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3349D5-0421-E946-9FEE-781D6ADF8BC2}"/>
              </a:ext>
            </a:extLst>
          </p:cNvPr>
          <p:cNvSpPr/>
          <p:nvPr/>
        </p:nvSpPr>
        <p:spPr bwMode="auto">
          <a:xfrm>
            <a:off x="867525" y="766447"/>
            <a:ext cx="7336880" cy="402572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3E8F3B-7244-7345-A8A0-28C7D65B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17" y="847391"/>
            <a:ext cx="2496909" cy="35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122E6A-9AFF-FB43-805E-3541F1EB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20" y="847391"/>
            <a:ext cx="2603670" cy="35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3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different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different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endParaRPr lang="en-US" sz="1400" dirty="0">
              <a:latin typeface="IBM Plex Sans Light" panose="020B04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similar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similar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C833B80-2034-3C44-BB10-EF14419E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471" y="1484116"/>
            <a:ext cx="3187700" cy="2730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</p:spTree>
    <p:extLst>
      <p:ext uri="{BB962C8B-B14F-4D97-AF65-F5344CB8AC3E}">
        <p14:creationId xmlns:p14="http://schemas.microsoft.com/office/powerpoint/2010/main" val="39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different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different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endParaRPr lang="en-US" sz="1400" dirty="0">
              <a:latin typeface="IBM Plex Sans Light" panose="020B04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similar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similar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6AEF85-8EC6-A04B-8A29-ECC11C09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471" y="1484116"/>
            <a:ext cx="3187700" cy="2730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</p:spTree>
    <p:extLst>
      <p:ext uri="{BB962C8B-B14F-4D97-AF65-F5344CB8AC3E}">
        <p14:creationId xmlns:p14="http://schemas.microsoft.com/office/powerpoint/2010/main" val="378067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9179" y="1559066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55CDEB-F57B-FF4A-A259-1C82D9FF56D6}"/>
              </a:ext>
            </a:extLst>
          </p:cNvPr>
          <p:cNvSpPr/>
          <p:nvPr/>
        </p:nvSpPr>
        <p:spPr>
          <a:xfrm>
            <a:off x="2580117" y="4288058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latin typeface="IBM Plex Sans Light" panose="020B0403050203000203" pitchFamily="34" charset="0"/>
              </a:rPr>
              <a:t>Can we be as powerful as isomorphism?</a:t>
            </a:r>
          </a:p>
        </p:txBody>
      </p:sp>
    </p:spTree>
    <p:extLst>
      <p:ext uri="{BB962C8B-B14F-4D97-AF65-F5344CB8AC3E}">
        <p14:creationId xmlns:p14="http://schemas.microsoft.com/office/powerpoint/2010/main" val="20886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The Graph Isomorphism Network can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be as powerful 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</a:t>
            </a: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 the Weisfeiler-Lehman (WL)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test of isomorphism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  <a:p>
            <a:pPr marL="285750" marR="0" indent="-2857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The proof is based on the strong relation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b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etween the message passing of GNNs and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</a:t>
            </a: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he 1-dimensional WL procedure</a:t>
            </a:r>
            <a:endParaRPr kumimoji="0" lang="en-CH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7763" y="1510940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0DEB46-9680-4A49-9D7C-4AB545FD9ED2}"/>
              </a:ext>
            </a:extLst>
          </p:cNvPr>
          <p:cNvSpPr/>
          <p:nvPr/>
        </p:nvSpPr>
        <p:spPr>
          <a:xfrm>
            <a:off x="873158" y="4188289"/>
            <a:ext cx="6001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latin typeface="IBM Plex Sans Light" panose="020B0403050203000203" pitchFamily="34" charset="0"/>
              </a:rPr>
              <a:t>Xu et al., How powerful are Graph Neural Networks</a:t>
            </a:r>
          </a:p>
          <a:p>
            <a:r>
              <a:rPr lang="en" altLang="ja-JP" sz="1100" dirty="0">
                <a:latin typeface="IBM Plex Sans Light" panose="020B0403050203000203" pitchFamily="34" charset="0"/>
              </a:rPr>
              <a:t>                   Morris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Weisfeiler</a:t>
            </a:r>
            <a:r>
              <a:rPr lang="en-US" altLang="ja-JP" sz="1100" dirty="0">
                <a:latin typeface="IBM Plex Sans Light" panose="020B0403050203000203" pitchFamily="34" charset="0"/>
              </a:rPr>
              <a:t> and Leman Go Neural: Higher-order Graph Neural Networks</a:t>
            </a:r>
          </a:p>
          <a:p>
            <a:r>
              <a:rPr lang="en-US" altLang="ja-JP" sz="1100" dirty="0">
                <a:latin typeface="IBM Plex Sans Light" panose="020B0403050203000203" pitchFamily="34" charset="0"/>
              </a:rPr>
              <a:t>                   Jaume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edGNN</a:t>
            </a:r>
            <a:r>
              <a:rPr lang="en-US" altLang="ja-JP" sz="1100" dirty="0">
                <a:latin typeface="IBM Plex Sans Light" panose="020B0403050203000203" pitchFamily="34" charset="0"/>
              </a:rPr>
              <a:t>: A simple and powerful GNN for directed labeled graphs</a:t>
            </a:r>
            <a:endParaRPr lang="en" altLang="ja-JP" sz="14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1484375-4330-F046-B6EB-7FE7D504CE92}"/>
                  </a:ext>
                </a:extLst>
              </p:cNvPr>
              <p:cNvSpPr/>
              <p:nvPr/>
            </p:nvSpPr>
            <p:spPr bwMode="auto">
              <a:xfrm>
                <a:off x="496522" y="1064574"/>
                <a:ext cx="8150955" cy="3794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CH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CH" sz="14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IBM Plex Sans" charset="0"/>
                  </a:rPr>
                  <a:t>Weisfeiler-Lehman (WL) test</a:t>
                </a: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CH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342900" indent="-342900" defTabSz="68598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𝑣</m:t>
                        </m:r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IBM Plex Sans" charset="0"/>
                                        <a:cs typeface="IBM Plex Sans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IBM Plex Sans" charset="0"/>
                                        <a:cs typeface="IBM Plex Sans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: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𝑢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∈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CH" sz="1400" b="0" i="1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342900" marR="0" indent="-34290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CH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14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IBM Plex Sans" charset="0"/>
                  </a:rPr>
                  <a:t>GIN message passing</a:t>
                </a: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285750" indent="-285750" defTabSz="68598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h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𝑣</m:t>
                        </m:r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𝑀𝐿𝑃</m:t>
                    </m:r>
                    <m:d>
                      <m:d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𝑢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∈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kumimoji="0" lang="en-CH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1484375-4330-F046-B6EB-7FE7D504C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522" y="1064574"/>
                <a:ext cx="8150955" cy="37948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763" y="1510940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0DEB46-9680-4A49-9D7C-4AB545FD9ED2}"/>
              </a:ext>
            </a:extLst>
          </p:cNvPr>
          <p:cNvSpPr/>
          <p:nvPr/>
        </p:nvSpPr>
        <p:spPr>
          <a:xfrm>
            <a:off x="873158" y="4188289"/>
            <a:ext cx="6001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latin typeface="IBM Plex Sans Light" panose="020B0403050203000203" pitchFamily="34" charset="0"/>
              </a:rPr>
              <a:t>Xu et al., How powerful are Graph Neural Networks</a:t>
            </a:r>
          </a:p>
          <a:p>
            <a:r>
              <a:rPr lang="en" altLang="ja-JP" sz="1100" dirty="0">
                <a:latin typeface="IBM Plex Sans Light" panose="020B0403050203000203" pitchFamily="34" charset="0"/>
              </a:rPr>
              <a:t>                   Morris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Weisfeiler</a:t>
            </a:r>
            <a:r>
              <a:rPr lang="en-US" altLang="ja-JP" sz="1100" dirty="0">
                <a:latin typeface="IBM Plex Sans Light" panose="020B0403050203000203" pitchFamily="34" charset="0"/>
              </a:rPr>
              <a:t> and Leman Go Neural: Higher-order Graph Neural Networks</a:t>
            </a:r>
          </a:p>
          <a:p>
            <a:r>
              <a:rPr lang="en-US" altLang="ja-JP" sz="1100" dirty="0">
                <a:latin typeface="IBM Plex Sans Light" panose="020B0403050203000203" pitchFamily="34" charset="0"/>
              </a:rPr>
              <a:t>                   Jaume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edGNN</a:t>
            </a:r>
            <a:r>
              <a:rPr lang="en-US" altLang="ja-JP" sz="1100" dirty="0">
                <a:latin typeface="IBM Plex Sans Light" panose="020B0403050203000203" pitchFamily="34" charset="0"/>
              </a:rPr>
              <a:t>: A simple and powerful GNN for directed labeled graphs</a:t>
            </a:r>
            <a:endParaRPr lang="en" altLang="ja-JP" sz="14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0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1484375-4330-F046-B6EB-7FE7D504CE92}"/>
                  </a:ext>
                </a:extLst>
              </p:cNvPr>
              <p:cNvSpPr/>
              <p:nvPr/>
            </p:nvSpPr>
            <p:spPr bwMode="auto">
              <a:xfrm>
                <a:off x="496522" y="1064574"/>
                <a:ext cx="8150955" cy="37948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CH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CH" sz="14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IBM Plex Sans" charset="0"/>
                  </a:rPr>
                  <a:t>Weisfeiler-Lehman (WL) test</a:t>
                </a: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CH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342900" indent="-342900" defTabSz="68598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𝑣</m:t>
                        </m:r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𝑙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𝑙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IBM Plex Sans" charset="0"/>
                                        <a:cs typeface="IBM Plex Sans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IBM Plex Sans" charset="0"/>
                                        <a:cs typeface="IBM Plex Sans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: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𝑢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∈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CH" sz="1400" b="0" i="1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342900" marR="0" indent="-34290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CH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14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IBM Plex Sans" charset="0"/>
                  </a:rPr>
                  <a:t>GIN message passing</a:t>
                </a:r>
              </a:p>
              <a:p>
                <a:pPr marR="0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kumimoji="0"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  <a:p>
                <a:pPr marL="285750" indent="-285750" defTabSz="68598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h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+1)</m:t>
                        </m:r>
                      </m:sup>
                    </m:sSup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𝑣</m:t>
                        </m:r>
                      </m:e>
                    </m:d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𝑀𝐿𝑃</m:t>
                    </m:r>
                    <m:d>
                      <m:d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𝑡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𝑢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∈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𝑣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IBM Plex Sans" charset="0"/>
                                    <a:cs typeface="IBM Plex Sans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kumimoji="0" lang="en-CH" sz="1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1484375-4330-F046-B6EB-7FE7D504C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522" y="1064574"/>
                <a:ext cx="8150955" cy="37948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763" y="1510940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0DEB46-9680-4A49-9D7C-4AB545FD9ED2}"/>
              </a:ext>
            </a:extLst>
          </p:cNvPr>
          <p:cNvSpPr/>
          <p:nvPr/>
        </p:nvSpPr>
        <p:spPr>
          <a:xfrm>
            <a:off x="873158" y="4188289"/>
            <a:ext cx="6001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latin typeface="IBM Plex Sans Light" panose="020B0403050203000203" pitchFamily="34" charset="0"/>
              </a:rPr>
              <a:t>Xu et al., How powerful are Graph Neural Networks</a:t>
            </a:r>
          </a:p>
          <a:p>
            <a:r>
              <a:rPr lang="en" altLang="ja-JP" sz="1100" dirty="0">
                <a:latin typeface="IBM Plex Sans Light" panose="020B0403050203000203" pitchFamily="34" charset="0"/>
              </a:rPr>
              <a:t>                   Morris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Weisfeiler</a:t>
            </a:r>
            <a:r>
              <a:rPr lang="en-US" altLang="ja-JP" sz="1100" dirty="0">
                <a:latin typeface="IBM Plex Sans Light" panose="020B0403050203000203" pitchFamily="34" charset="0"/>
              </a:rPr>
              <a:t> and Leman Go Neural: Higher-order Graph Neural Networks</a:t>
            </a:r>
          </a:p>
          <a:p>
            <a:r>
              <a:rPr lang="en-US" altLang="ja-JP" sz="1100" dirty="0">
                <a:latin typeface="IBM Plex Sans Light" panose="020B0403050203000203" pitchFamily="34" charset="0"/>
              </a:rPr>
              <a:t>                   Jaume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edGNN</a:t>
            </a:r>
            <a:r>
              <a:rPr lang="en-US" altLang="ja-JP" sz="1100" dirty="0">
                <a:latin typeface="IBM Plex Sans Light" panose="020B0403050203000203" pitchFamily="34" charset="0"/>
              </a:rPr>
              <a:t>: A simple and powerful GNN for directed labeled graphs</a:t>
            </a:r>
            <a:endParaRPr lang="en" altLang="ja-JP" sz="1400" dirty="0">
              <a:latin typeface="IBM Plex Sans Light" panose="020B040305020300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A84BD-FD83-2A40-A684-F8F131619AAC}"/>
              </a:ext>
            </a:extLst>
          </p:cNvPr>
          <p:cNvSpPr/>
          <p:nvPr/>
        </p:nvSpPr>
        <p:spPr bwMode="auto">
          <a:xfrm>
            <a:off x="2167246" y="2511931"/>
            <a:ext cx="4809506" cy="66501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txBody>
          <a:bodyPr rtlCol="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rgbClr val="4D4D4D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CH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Extension to directed &amp; edge-labeled graphs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8E032A-D486-B946-8B9B-7B7C0F543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3990109" y="3182587"/>
            <a:ext cx="581891" cy="1441719"/>
          </a:xfrm>
          <a:prstGeom prst="straightConnector1">
            <a:avLst/>
          </a:prstGeom>
          <a:ln w="2222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76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BBEA3-2EDF-ED4D-9700-5A3DD41EB761}"/>
              </a:ext>
            </a:extLst>
          </p:cNvPr>
          <p:cNvSpPr/>
          <p:nvPr/>
        </p:nvSpPr>
        <p:spPr>
          <a:xfrm>
            <a:off x="2493546" y="1346560"/>
            <a:ext cx="415690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8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(a more advanced one)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Graph Neural Networks: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68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as powerful as graph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are more expressive than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are always better than graph kernel-based approaches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D.) can express any graph property </a:t>
            </a:r>
          </a:p>
        </p:txBody>
      </p:sp>
    </p:spTree>
    <p:extLst>
      <p:ext uri="{BB962C8B-B14F-4D97-AF65-F5344CB8AC3E}">
        <p14:creationId xmlns:p14="http://schemas.microsoft.com/office/powerpoint/2010/main" val="337996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(a more advanced one)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Graph Neural Networks: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68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as powerful as graph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are more expressive than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are always better than graph kernel-based approaches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D.) can express any graph property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5FA7C9-021C-4E46-A6E0-91E4E9F1364B}"/>
              </a:ext>
            </a:extLst>
          </p:cNvPr>
          <p:cNvSpPr/>
          <p:nvPr/>
        </p:nvSpPr>
        <p:spPr bwMode="auto">
          <a:xfrm>
            <a:off x="149146" y="1415305"/>
            <a:ext cx="3665851" cy="323521"/>
          </a:xfrm>
          <a:prstGeom prst="roundRect">
            <a:avLst/>
          </a:prstGeom>
          <a:noFill/>
          <a:ln>
            <a:solidFill>
              <a:srgbClr val="ED9D59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ED9D59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F33E5E-BBA3-394B-A517-6654A1F4BF29}"/>
              </a:ext>
            </a:extLst>
          </p:cNvPr>
          <p:cNvSpPr/>
          <p:nvPr/>
        </p:nvSpPr>
        <p:spPr bwMode="auto">
          <a:xfrm>
            <a:off x="159662" y="2677199"/>
            <a:ext cx="2845866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2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When can we use GNNs?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9D91B9-BED7-F04B-83BC-7BF59C0F1BA1}"/>
              </a:ext>
            </a:extLst>
          </p:cNvPr>
          <p:cNvGrpSpPr/>
          <p:nvPr/>
        </p:nvGrpSpPr>
        <p:grpSpPr>
          <a:xfrm>
            <a:off x="490507" y="658546"/>
            <a:ext cx="1885731" cy="4116681"/>
            <a:chOff x="249874" y="784881"/>
            <a:chExt cx="1885731" cy="411668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1484375-4330-F046-B6EB-7FE7D504CE92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47945A-02AC-F543-8EA1-CB82962C8C3F}"/>
                </a:ext>
              </a:extLst>
            </p:cNvPr>
            <p:cNvSpPr/>
            <p:nvPr/>
          </p:nvSpPr>
          <p:spPr>
            <a:xfrm>
              <a:off x="319743" y="784881"/>
              <a:ext cx="1745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Graph classification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CCDB10-90F1-0546-AA3B-DE1F6FDA8B4E}"/>
              </a:ext>
            </a:extLst>
          </p:cNvPr>
          <p:cNvGrpSpPr/>
          <p:nvPr/>
        </p:nvGrpSpPr>
        <p:grpSpPr>
          <a:xfrm>
            <a:off x="2628117" y="658546"/>
            <a:ext cx="1885731" cy="4116681"/>
            <a:chOff x="249874" y="784881"/>
            <a:chExt cx="1885731" cy="411668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EE9267-3EDD-9440-A974-CBD8BAA421B0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D61CFC-C170-8040-AD33-0E11C7298505}"/>
                </a:ext>
              </a:extLst>
            </p:cNvPr>
            <p:cNvSpPr/>
            <p:nvPr/>
          </p:nvSpPr>
          <p:spPr>
            <a:xfrm>
              <a:off x="349399" y="784881"/>
              <a:ext cx="16866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Node classification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9E28E6-D124-AC45-A142-EA8711414835}"/>
              </a:ext>
            </a:extLst>
          </p:cNvPr>
          <p:cNvGrpSpPr/>
          <p:nvPr/>
        </p:nvGrpSpPr>
        <p:grpSpPr>
          <a:xfrm>
            <a:off x="4760257" y="658546"/>
            <a:ext cx="1896673" cy="4116681"/>
            <a:chOff x="244404" y="784881"/>
            <a:chExt cx="1896673" cy="411668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82707B7-5941-5F41-AFE4-931B204114E4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E0F0BD-8E85-CC43-92D6-3B7C84F16F84}"/>
                </a:ext>
              </a:extLst>
            </p:cNvPr>
            <p:cNvSpPr/>
            <p:nvPr/>
          </p:nvSpPr>
          <p:spPr>
            <a:xfrm>
              <a:off x="244404" y="784881"/>
              <a:ext cx="1896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Community detection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A5AD-8FC4-384F-B768-82ED318C7B22}"/>
              </a:ext>
            </a:extLst>
          </p:cNvPr>
          <p:cNvGrpSpPr/>
          <p:nvPr/>
        </p:nvGrpSpPr>
        <p:grpSpPr>
          <a:xfrm>
            <a:off x="6903337" y="658546"/>
            <a:ext cx="1885731" cy="4116681"/>
            <a:chOff x="249874" y="784881"/>
            <a:chExt cx="1885731" cy="411668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55DC0AA-F7CB-0E42-9FE4-C4BC5876AD3A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6EC32-8C01-9D44-9DBF-A8FE4D811507}"/>
                </a:ext>
              </a:extLst>
            </p:cNvPr>
            <p:cNvSpPr/>
            <p:nvPr/>
          </p:nvSpPr>
          <p:spPr>
            <a:xfrm>
              <a:off x="515313" y="784881"/>
              <a:ext cx="13548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Link prediction</a:t>
              </a:r>
            </a:p>
          </p:txBody>
        </p:sp>
      </p:grpSp>
      <p:pic>
        <p:nvPicPr>
          <p:cNvPr id="28674" name="Picture 2" descr="Google AI Blog: Innovations in Graph Representation Learning">
            <a:extLst>
              <a:ext uri="{FF2B5EF4-FFF2-40B4-BE49-F238E27FC236}">
                <a16:creationId xmlns:a16="http://schemas.microsoft.com/office/drawing/2014/main" id="{0870921E-84E0-E546-8020-DBA418889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50000" r="60708"/>
          <a:stretch/>
        </p:blipFill>
        <p:spPr bwMode="auto">
          <a:xfrm>
            <a:off x="2859209" y="1197788"/>
            <a:ext cx="1267186" cy="15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AI Blog: Innovations in Graph Representation Learning">
            <a:extLst>
              <a:ext uri="{FF2B5EF4-FFF2-40B4-BE49-F238E27FC236}">
                <a16:creationId xmlns:a16="http://schemas.microsoft.com/office/drawing/2014/main" id="{2B08B4FB-0E91-D442-9187-648E7FF57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50000"/>
          <a:stretch/>
        </p:blipFill>
        <p:spPr bwMode="auto">
          <a:xfrm>
            <a:off x="2727642" y="2899178"/>
            <a:ext cx="1657939" cy="1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Mutag Benchmark | ljmartin.github.io">
            <a:extLst>
              <a:ext uri="{FF2B5EF4-FFF2-40B4-BE49-F238E27FC236}">
                <a16:creationId xmlns:a16="http://schemas.microsoft.com/office/drawing/2014/main" id="{42F800FD-2C8F-8746-B6BD-5FF9BC3B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728" y="2285594"/>
            <a:ext cx="3395497" cy="11318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The six communities identified by the walktrap community detection... |  Download Scientific Diagram">
            <a:extLst>
              <a:ext uri="{FF2B5EF4-FFF2-40B4-BE49-F238E27FC236}">
                <a16:creationId xmlns:a16="http://schemas.microsoft.com/office/drawing/2014/main" id="{3BF3EE40-950B-CF4B-B647-A3EE2DE4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17" y="2133201"/>
            <a:ext cx="1730149" cy="14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D4ADB108-C820-3340-8FED-C41A9F5DF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8"/>
          <a:stretch/>
        </p:blipFill>
        <p:spPr bwMode="auto">
          <a:xfrm>
            <a:off x="7125999" y="2880979"/>
            <a:ext cx="1440406" cy="16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AFFCB350-7AAC-F146-8BF7-DE4D36155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34"/>
          <a:stretch/>
        </p:blipFill>
        <p:spPr bwMode="auto">
          <a:xfrm>
            <a:off x="7168776" y="1081715"/>
            <a:ext cx="1408868" cy="164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05313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(more of a disclaimer actually)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There exists: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32047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One way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10+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100+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5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05313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(more of a disclaimer actually)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There exists: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32047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One way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10+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100+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CD49EE-D889-5340-864A-9CD3473517E4}"/>
              </a:ext>
            </a:extLst>
          </p:cNvPr>
          <p:cNvSpPr/>
          <p:nvPr/>
        </p:nvSpPr>
        <p:spPr bwMode="auto">
          <a:xfrm>
            <a:off x="159662" y="2248229"/>
            <a:ext cx="3204723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7329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Hands-on exercise: Predicting molecular properties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A1EFBD-6D2E-764E-A668-1D2FC48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5" y="685800"/>
            <a:ext cx="4074589" cy="3657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7AC88F-35B3-5A4B-9660-00109C051974}"/>
              </a:ext>
            </a:extLst>
          </p:cNvPr>
          <p:cNvSpPr/>
          <p:nvPr/>
        </p:nvSpPr>
        <p:spPr>
          <a:xfrm>
            <a:off x="149146" y="4531111"/>
            <a:ext cx="67617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github.ibm.com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GraphsZRL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/tutorial-ml-on-graphs/blob/master/notebooks/Part1%20-%20Predicting%20molecular%20properties.ipynb</a:t>
            </a:r>
            <a:endParaRPr lang="en" altLang="ja-JP" sz="8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5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7707475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Hands-on exercise: Link prediction on a knowledge graph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C7DBF7-D483-944A-8AAF-CB74B8B2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19" y="854242"/>
            <a:ext cx="4279362" cy="33146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33F87-8D30-4A44-BA80-89E4EB156005}"/>
              </a:ext>
            </a:extLst>
          </p:cNvPr>
          <p:cNvSpPr/>
          <p:nvPr/>
        </p:nvSpPr>
        <p:spPr>
          <a:xfrm>
            <a:off x="149146" y="4531111"/>
            <a:ext cx="762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github.ibm.com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GraphsZRL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/tutorial-ml-on-graphs/blob/master/notebooks/Part2%20-%20Link%20Prediction%20on%20a%20Knowledge%20Graph.ipynb</a:t>
            </a:r>
            <a:endParaRPr lang="en" altLang="ja-JP" sz="8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8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E1F60-7D0A-6341-936E-068666D7FD78}"/>
              </a:ext>
            </a:extLst>
          </p:cNvPr>
          <p:cNvSpPr/>
          <p:nvPr/>
        </p:nvSpPr>
        <p:spPr>
          <a:xfrm>
            <a:off x="937041" y="1346560"/>
            <a:ext cx="7269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List of relevant papers sorted by topic available here:</a:t>
            </a:r>
          </a:p>
          <a:p>
            <a:pPr algn="ctr"/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i="1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github.com</a:t>
            </a:r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i="1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guillaumejaume</a:t>
            </a:r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/graph-neural-networks-roadmap</a:t>
            </a:r>
            <a:endParaRPr lang="en" altLang="ja-JP" i="1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0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E98F6B-15E4-7742-B903-6A9E3F2D3468}"/>
              </a:ext>
            </a:extLst>
          </p:cNvPr>
          <p:cNvGrpSpPr/>
          <p:nvPr/>
        </p:nvGrpSpPr>
        <p:grpSpPr>
          <a:xfrm>
            <a:off x="473795" y="3101592"/>
            <a:ext cx="3653037" cy="1849277"/>
            <a:chOff x="4723347" y="2357645"/>
            <a:chExt cx="4281915" cy="2167634"/>
          </a:xfrm>
        </p:grpSpPr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D9989001-0DC5-1145-8E30-CF8D9FAB1047}"/>
                </a:ext>
              </a:extLst>
            </p:cNvPr>
            <p:cNvCxnSpPr>
              <a:cxnSpLocks/>
              <a:stCxn id="34820" idx="1"/>
              <a:endCxn id="34818" idx="1"/>
            </p:cNvCxnSpPr>
            <p:nvPr/>
          </p:nvCxnSpPr>
          <p:spPr bwMode="auto">
            <a:xfrm flipV="1">
              <a:off x="8080014" y="3550394"/>
              <a:ext cx="274266" cy="378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ADEE62-34D7-7F4B-8CDC-C3432CE320BD}"/>
                </a:ext>
              </a:extLst>
            </p:cNvPr>
            <p:cNvGrpSpPr/>
            <p:nvPr/>
          </p:nvGrpSpPr>
          <p:grpSpPr>
            <a:xfrm>
              <a:off x="4723347" y="2357645"/>
              <a:ext cx="4281915" cy="2167634"/>
              <a:chOff x="4723347" y="2357645"/>
              <a:chExt cx="4281915" cy="2167634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C5A47FC-8449-E447-B48A-1D9CA244C71C}"/>
                  </a:ext>
                </a:extLst>
              </p:cNvPr>
              <p:cNvSpPr/>
              <p:nvPr/>
            </p:nvSpPr>
            <p:spPr>
              <a:xfrm>
                <a:off x="4723347" y="2357645"/>
                <a:ext cx="4281915" cy="216763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AE1FFA-AB53-9C43-82E8-54BA39D14294}"/>
                  </a:ext>
                </a:extLst>
              </p:cNvPr>
              <p:cNvSpPr/>
              <p:nvPr/>
            </p:nvSpPr>
            <p:spPr bwMode="auto">
              <a:xfrm>
                <a:off x="6073924" y="2938692"/>
                <a:ext cx="1127763" cy="4666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Arabic Light" panose="020B0403050203000203" pitchFamily="34" charset="-78"/>
                    <a:ea typeface="IBM Plex Sans" charset="0"/>
                    <a:cs typeface="IBM Plex Arabic Light" panose="020B0403050203000203" pitchFamily="34" charset="-78"/>
                  </a:rPr>
                  <a:t>Blackbox DL model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7477506-D956-6045-AC02-1BA8943BDA27}"/>
                  </a:ext>
                </a:extLst>
              </p:cNvPr>
              <p:cNvSpPr/>
              <p:nvPr/>
            </p:nvSpPr>
            <p:spPr bwMode="auto">
              <a:xfrm>
                <a:off x="6073924" y="3695437"/>
                <a:ext cx="1127764" cy="4666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Arabic Light" panose="020B0403050203000203" pitchFamily="34" charset="-78"/>
                    <a:ea typeface="IBM Plex Sans" charset="0"/>
                    <a:cs typeface="IBM Plex Arabic Light" panose="020B0403050203000203" pitchFamily="34" charset="-78"/>
                  </a:rPr>
                  <a:t>Explanation model</a:t>
                </a:r>
              </a:p>
            </p:txBody>
          </p:sp>
          <p:pic>
            <p:nvPicPr>
              <p:cNvPr id="34818" name="Picture 2" descr="User Icon Vector - Download Free Vectors, Clipart Graphics ...">
                <a:extLst>
                  <a:ext uri="{FF2B5EF4-FFF2-40B4-BE49-F238E27FC236}">
                    <a16:creationId xmlns:a16="http://schemas.microsoft.com/office/drawing/2014/main" id="{468D50DF-9C54-7C48-984B-F0855C982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4280" y="3264644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F2F93D-D2F9-CD44-8B2C-21A548C9F57F}"/>
                  </a:ext>
                </a:extLst>
              </p:cNvPr>
              <p:cNvGrpSpPr/>
              <p:nvPr/>
            </p:nvGrpSpPr>
            <p:grpSpPr>
              <a:xfrm>
                <a:off x="7474586" y="2722442"/>
                <a:ext cx="490717" cy="921976"/>
                <a:chOff x="8370786" y="1242533"/>
                <a:chExt cx="490717" cy="921976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4FCEBEF-77BE-F348-BB55-318AB48D0ECC}"/>
                    </a:ext>
                  </a:extLst>
                </p:cNvPr>
                <p:cNvSpPr txBox="1"/>
                <p:nvPr/>
              </p:nvSpPr>
              <p:spPr>
                <a:xfrm rot="5400000">
                  <a:off x="8359437" y="1872456"/>
                  <a:ext cx="403198" cy="180380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" b="1" i="1" dirty="0"/>
                    <a:t>C1</a:t>
                  </a: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50BAF77-F370-FC4B-93D6-1783316A06B8}"/>
                    </a:ext>
                  </a:extLst>
                </p:cNvPr>
                <p:cNvGrpSpPr/>
                <p:nvPr/>
              </p:nvGrpSpPr>
              <p:grpSpPr>
                <a:xfrm>
                  <a:off x="8370786" y="1242533"/>
                  <a:ext cx="490717" cy="921976"/>
                  <a:chOff x="6517353" y="3754495"/>
                  <a:chExt cx="490717" cy="921976"/>
                </a:xfrm>
              </p:grpSpPr>
              <p:sp>
                <p:nvSpPr>
                  <p:cNvPr id="86" name="Process 85">
                    <a:extLst>
                      <a:ext uri="{FF2B5EF4-FFF2-40B4-BE49-F238E27FC236}">
                        <a16:creationId xmlns:a16="http://schemas.microsoft.com/office/drawing/2014/main" id="{0E4ECD93-BE12-0E4B-B97C-ED4968B12DEE}"/>
                      </a:ext>
                    </a:extLst>
                  </p:cNvPr>
                  <p:cNvSpPr/>
                  <p:nvPr/>
                </p:nvSpPr>
                <p:spPr>
                  <a:xfrm>
                    <a:off x="6674714" y="4139725"/>
                    <a:ext cx="65348" cy="191881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Process 86">
                    <a:extLst>
                      <a:ext uri="{FF2B5EF4-FFF2-40B4-BE49-F238E27FC236}">
                        <a16:creationId xmlns:a16="http://schemas.microsoft.com/office/drawing/2014/main" id="{9D3238AF-9585-7F44-BBA4-CFF1CD7E2614}"/>
                      </a:ext>
                    </a:extLst>
                  </p:cNvPr>
                  <p:cNvSpPr/>
                  <p:nvPr/>
                </p:nvSpPr>
                <p:spPr>
                  <a:xfrm>
                    <a:off x="6773971" y="3754495"/>
                    <a:ext cx="65348" cy="576000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Process 87">
                    <a:extLst>
                      <a:ext uri="{FF2B5EF4-FFF2-40B4-BE49-F238E27FC236}">
                        <a16:creationId xmlns:a16="http://schemas.microsoft.com/office/drawing/2014/main" id="{BF9DED47-FEB7-DD44-AA91-8F7D69BADCE8}"/>
                      </a:ext>
                    </a:extLst>
                  </p:cNvPr>
                  <p:cNvSpPr/>
                  <p:nvPr/>
                </p:nvSpPr>
                <p:spPr>
                  <a:xfrm>
                    <a:off x="6879902" y="4147567"/>
                    <a:ext cx="65348" cy="180000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Process 88">
                    <a:extLst>
                      <a:ext uri="{FF2B5EF4-FFF2-40B4-BE49-F238E27FC236}">
                        <a16:creationId xmlns:a16="http://schemas.microsoft.com/office/drawing/2014/main" id="{DEF8CBED-62C1-0C44-8A04-364FEF151456}"/>
                      </a:ext>
                    </a:extLst>
                  </p:cNvPr>
                  <p:cNvSpPr/>
                  <p:nvPr/>
                </p:nvSpPr>
                <p:spPr>
                  <a:xfrm>
                    <a:off x="6569565" y="4232701"/>
                    <a:ext cx="65348" cy="98905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331618C-C74E-D540-8AD0-1883689B304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457948" y="4334342"/>
                    <a:ext cx="299189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F497F15-B197-C94C-AE04-3FCCD5ED86F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62386" y="4338367"/>
                    <a:ext cx="299191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C2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1722C88-74C0-534E-9B26-60010DEFAFE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716280" y="4384682"/>
                    <a:ext cx="403199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C3</a:t>
                    </a:r>
                    <a:endParaRPr lang="en-US" sz="600" b="1" i="1" dirty="0"/>
                  </a:p>
                </p:txBody>
              </p:sp>
            </p:grpSp>
          </p:grpSp>
          <p:pic>
            <p:nvPicPr>
              <p:cNvPr id="34820" name="Picture 4" descr="Teacher explanation - Free people icons">
                <a:extLst>
                  <a:ext uri="{FF2B5EF4-FFF2-40B4-BE49-F238E27FC236}">
                    <a16:creationId xmlns:a16="http://schemas.microsoft.com/office/drawing/2014/main" id="{6DEE3D1A-B00F-5E40-A7EA-B389D49D2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08514" y="3643534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Data 11">
                    <a:extLst>
                      <a:ext uri="{FF2B5EF4-FFF2-40B4-BE49-F238E27FC236}">
                        <a16:creationId xmlns:a16="http://schemas.microsoft.com/office/drawing/2014/main" id="{5EE27064-4303-DF43-88C7-CBCA03110F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1712" y="3345284"/>
                    <a:ext cx="981455" cy="430792"/>
                  </a:xfrm>
                  <a:prstGeom prst="flowChartInputOutpu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68598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000" dirty="0">
                        <a:solidFill>
                          <a:schemeClr val="tx1"/>
                        </a:solidFill>
                        <a:latin typeface="IBM Plex Arabic Light" panose="020B0403050203000203" pitchFamily="34" charset="-78"/>
                        <a:ea typeface="IBM Plex Sans" charset="0"/>
                        <a:cs typeface="IBM Plex Arabic Light" panose="020B0403050203000203" pitchFamily="34" charset="-78"/>
                      </a:rPr>
                      <a:t>Sample</a:t>
                    </a:r>
                    <a14:m>
                      <m:oMath xmlns:m="http://schemas.openxmlformats.org/officeDocument/2006/math">
                        <m:r>
                          <a:rPr kumimoji="0" lang="en-US" sz="10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IBM Plex Sans" charset="0"/>
                            <a:cs typeface="IBM Plex Arabic Light" panose="020B0403050203000203" pitchFamily="34" charset="-78"/>
                          </a:rPr>
                          <m:t>𝑥</m:t>
                        </m:r>
                      </m:oMath>
                    </a14:m>
                    <a:endParaRPr kumimoji="0" lang="en-CH" sz="105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IBM Plex Arabic Light" panose="020B0403050203000203" pitchFamily="34" charset="-78"/>
                      <a:ea typeface="IBM Plex Sans" charset="0"/>
                      <a:cs typeface="IBM Plex Arabic Light" panose="020B0403050203000203" pitchFamily="34" charset="-78"/>
                    </a:endParaRPr>
                  </a:p>
                </p:txBody>
              </p:sp>
            </mc:Choice>
            <mc:Fallback xmlns="">
              <p:sp>
                <p:nvSpPr>
                  <p:cNvPr id="12" name="Data 11">
                    <a:extLst>
                      <a:ext uri="{FF2B5EF4-FFF2-40B4-BE49-F238E27FC236}">
                        <a16:creationId xmlns:a16="http://schemas.microsoft.com/office/drawing/2014/main" id="{5EE27064-4303-DF43-88C7-CBCA03110F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21712" y="3345284"/>
                    <a:ext cx="981455" cy="430792"/>
                  </a:xfrm>
                  <a:prstGeom prst="flowChartInputOutpu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F68EFE14-F9B9-B745-A5D2-DC62EFD493B5}"/>
                  </a:ext>
                </a:extLst>
              </p:cNvPr>
              <p:cNvCxnSpPr>
                <a:cxnSpLocks/>
                <a:stCxn id="12" idx="5"/>
                <a:endCxn id="79" idx="1"/>
              </p:cNvCxnSpPr>
              <p:nvPr/>
            </p:nvCxnSpPr>
            <p:spPr bwMode="auto">
              <a:xfrm flipV="1">
                <a:off x="5705022" y="3172022"/>
                <a:ext cx="368902" cy="388658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593BE65-2F22-3B45-8B36-0DF74C621346}"/>
                  </a:ext>
                </a:extLst>
              </p:cNvPr>
              <p:cNvCxnSpPr>
                <a:cxnSpLocks/>
                <a:stCxn id="12" idx="5"/>
                <a:endCxn id="80" idx="1"/>
              </p:cNvCxnSpPr>
              <p:nvPr/>
            </p:nvCxnSpPr>
            <p:spPr bwMode="auto">
              <a:xfrm>
                <a:off x="5705022" y="3560680"/>
                <a:ext cx="368902" cy="368087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FEE65A-BBE9-D240-9CDE-F63D93871983}"/>
                  </a:ext>
                </a:extLst>
              </p:cNvPr>
              <p:cNvCxnSpPr>
                <a:stCxn id="79" idx="2"/>
                <a:endCxn id="80" idx="0"/>
              </p:cNvCxnSpPr>
              <p:nvPr/>
            </p:nvCxnSpPr>
            <p:spPr bwMode="auto">
              <a:xfrm>
                <a:off x="6637806" y="3405352"/>
                <a:ext cx="0" cy="29008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6626853-FDE3-3248-B22C-D796DC2C84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01688" y="3172022"/>
                <a:ext cx="237667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C38310E-FE9E-744C-9448-2E1A3D45E6ED}"/>
                  </a:ext>
                </a:extLst>
              </p:cNvPr>
              <p:cNvCxnSpPr>
                <a:cxnSpLocks/>
                <a:stCxn id="80" idx="3"/>
                <a:endCxn id="34820" idx="3"/>
              </p:cNvCxnSpPr>
              <p:nvPr/>
            </p:nvCxnSpPr>
            <p:spPr bwMode="auto">
              <a:xfrm>
                <a:off x="7201688" y="3928767"/>
                <a:ext cx="306826" cy="51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Elbow Connector 156">
                <a:extLst>
                  <a:ext uri="{FF2B5EF4-FFF2-40B4-BE49-F238E27FC236}">
                    <a16:creationId xmlns:a16="http://schemas.microsoft.com/office/drawing/2014/main" id="{91B2D8E6-10BA-0C42-A281-7F7AE370631B}"/>
                  </a:ext>
                </a:extLst>
              </p:cNvPr>
              <p:cNvCxnSpPr>
                <a:cxnSpLocks/>
                <a:endCxn id="34818" idx="1"/>
              </p:cNvCxnSpPr>
              <p:nvPr/>
            </p:nvCxnSpPr>
            <p:spPr bwMode="auto">
              <a:xfrm>
                <a:off x="7967447" y="3177975"/>
                <a:ext cx="386833" cy="372419"/>
              </a:xfrm>
              <a:prstGeom prst="bentConnector3">
                <a:avLst>
                  <a:gd name="adj1" fmla="val 64672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C26F72-AA4F-1440-A0D4-985BE3FF7944}"/>
                </a:ext>
              </a:extLst>
            </p:cNvPr>
            <p:cNvSpPr/>
            <p:nvPr/>
          </p:nvSpPr>
          <p:spPr bwMode="auto">
            <a:xfrm>
              <a:off x="8358545" y="3836144"/>
              <a:ext cx="556787" cy="2029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DOCTOR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F477EC-50A8-744A-B8EA-BD1A595165E0}"/>
                    </a:ext>
                  </a:extLst>
                </p:cNvPr>
                <p:cNvSpPr txBox="1"/>
                <p:nvPr/>
              </p:nvSpPr>
              <p:spPr>
                <a:xfrm>
                  <a:off x="7520890" y="2516658"/>
                  <a:ext cx="43223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=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𝑓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𝑥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)</m:t>
                        </m:r>
                      </m:oMath>
                    </m:oMathPara>
                  </a14:m>
                  <a:endParaRPr lang="en-CH" sz="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F477EC-50A8-744A-B8EA-BD1A59516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890" y="2516658"/>
                  <a:ext cx="432234" cy="123111"/>
                </a:xfrm>
                <a:prstGeom prst="rect">
                  <a:avLst/>
                </a:prstGeom>
                <a:blipFill>
                  <a:blip r:embed="rId6"/>
                  <a:stretch>
                    <a:fillRect l="-13793" r="-20690" b="-6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FC32401-F178-444F-85D2-430101FED98B}"/>
                    </a:ext>
                  </a:extLst>
                </p:cNvPr>
                <p:cNvSpPr txBox="1"/>
                <p:nvPr/>
              </p:nvSpPr>
              <p:spPr>
                <a:xfrm>
                  <a:off x="7652085" y="4246618"/>
                  <a:ext cx="22358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𝑒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acc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)</m:t>
                        </m:r>
                      </m:oMath>
                    </m:oMathPara>
                  </a14:m>
                  <a:endParaRPr lang="en-CH" sz="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FC32401-F178-444F-85D2-430101FED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85" y="4246618"/>
                  <a:ext cx="223586" cy="123111"/>
                </a:xfrm>
                <a:prstGeom prst="rect">
                  <a:avLst/>
                </a:prstGeom>
                <a:blipFill>
                  <a:blip r:embed="rId7"/>
                  <a:stretch>
                    <a:fillRect l="-20000" r="-26667" b="-75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Elbow Connector 162">
              <a:extLst>
                <a:ext uri="{FF2B5EF4-FFF2-40B4-BE49-F238E27FC236}">
                  <a16:creationId xmlns:a16="http://schemas.microsoft.com/office/drawing/2014/main" id="{83CDFB3C-40C3-D14E-B443-CD5F71F19331}"/>
                </a:ext>
              </a:extLst>
            </p:cNvPr>
            <p:cNvCxnSpPr>
              <a:cxnSpLocks/>
              <a:stCxn id="34820" idx="1"/>
              <a:endCxn id="34818" idx="1"/>
            </p:cNvCxnSpPr>
            <p:nvPr/>
          </p:nvCxnSpPr>
          <p:spPr bwMode="auto">
            <a:xfrm flipV="1">
              <a:off x="8080014" y="3550394"/>
              <a:ext cx="274266" cy="378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815FAF14-B946-B34A-B2B5-7205B20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Interpretability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EE7B9-6B25-CD49-A601-39D96FA3966E}"/>
              </a:ext>
            </a:extLst>
          </p:cNvPr>
          <p:cNvSpPr/>
          <p:nvPr/>
        </p:nvSpPr>
        <p:spPr>
          <a:xfrm>
            <a:off x="46711" y="768913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GNNExplainer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Generating Explanations for Graph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Visualization for Histopathology Images using Graph Convolutional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Explainability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Methods for Graph Convolutional Neural Networks, CVPR,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Layerwise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Relevance Visualization in Convolutional Text Graph Classifiers, EMNLPW,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XAI for Graphs:  Explaining Graph Neural Network Predictions by Identifying Relevant Walks,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Explainability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Methods for Graph Convolutional Neural Networks, CVPR,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XGNN: Towards Model-Level Explanations of Graph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10AC1D-E390-6A48-BEF8-56EB8961169C}"/>
              </a:ext>
            </a:extLst>
          </p:cNvPr>
          <p:cNvGrpSpPr/>
          <p:nvPr/>
        </p:nvGrpSpPr>
        <p:grpSpPr>
          <a:xfrm>
            <a:off x="5119436" y="445124"/>
            <a:ext cx="3614402" cy="1924382"/>
            <a:chOff x="4936054" y="3702137"/>
            <a:chExt cx="3614402" cy="1924382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45D0570-E8C7-144C-867C-CE060F5699C7}"/>
                </a:ext>
              </a:extLst>
            </p:cNvPr>
            <p:cNvSpPr/>
            <p:nvPr/>
          </p:nvSpPr>
          <p:spPr>
            <a:xfrm>
              <a:off x="4936054" y="3702137"/>
              <a:ext cx="3614402" cy="1924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9" name="Process 48">
              <a:extLst>
                <a:ext uri="{FF2B5EF4-FFF2-40B4-BE49-F238E27FC236}">
                  <a16:creationId xmlns:a16="http://schemas.microsoft.com/office/drawing/2014/main" id="{44EED39E-46FD-D041-98C1-C5385B0D8D4A}"/>
                </a:ext>
              </a:extLst>
            </p:cNvPr>
            <p:cNvSpPr/>
            <p:nvPr/>
          </p:nvSpPr>
          <p:spPr>
            <a:xfrm>
              <a:off x="5342627" y="3918475"/>
              <a:ext cx="971002" cy="574670"/>
            </a:xfrm>
            <a:prstGeom prst="flowChartProcess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Non-interpretable</a:t>
              </a:r>
            </a:p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GNN model </a:t>
              </a:r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0456A255-103A-264F-B71E-C48C5162DADD}"/>
                </a:ext>
              </a:extLst>
            </p:cNvPr>
            <p:cNvSpPr txBox="1"/>
            <p:nvPr/>
          </p:nvSpPr>
          <p:spPr>
            <a:xfrm>
              <a:off x="4936054" y="4382141"/>
              <a:ext cx="280781" cy="280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DFA881-CFFE-E447-A213-37A44085B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0420" y="5476155"/>
              <a:ext cx="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6">
                  <a:extLst>
                    <a:ext uri="{FF2B5EF4-FFF2-40B4-BE49-F238E27FC236}">
                      <a16:creationId xmlns:a16="http://schemas.microsoft.com/office/drawing/2014/main" id="{04965ED8-BD1B-1C41-8BBE-E987BAE4C433}"/>
                    </a:ext>
                  </a:extLst>
                </p:cNvPr>
                <p:cNvSpPr txBox="1"/>
                <p:nvPr/>
              </p:nvSpPr>
              <p:spPr>
                <a:xfrm>
                  <a:off x="6413625" y="5417936"/>
                  <a:ext cx="490584" cy="2085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  <m:sup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  <m:sup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52" name="TextBox 6">
                  <a:extLst>
                    <a:ext uri="{FF2B5EF4-FFF2-40B4-BE49-F238E27FC236}">
                      <a16:creationId xmlns:a16="http://schemas.microsoft.com/office/drawing/2014/main" id="{04965ED8-BD1B-1C41-8BBE-E987BAE4C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5" y="5417936"/>
                  <a:ext cx="490584" cy="2085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B91DFA60-6D19-DE4C-AF5E-0CEE84CA2B90}"/>
                </a:ext>
              </a:extLst>
            </p:cNvPr>
            <p:cNvSpPr/>
            <p:nvPr/>
          </p:nvSpPr>
          <p:spPr>
            <a:xfrm flipH="1">
              <a:off x="6221770" y="5106390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A4A417-2C46-3B45-B5F9-89C4FBC1E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920" y="5147660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CD9F78-269A-CB49-A23B-4B65BC40B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920" y="5190753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58BCA2E-34B4-2046-9B97-9B4BEADAA3B0}"/>
                </a:ext>
              </a:extLst>
            </p:cNvPr>
            <p:cNvSpPr/>
            <p:nvPr/>
          </p:nvSpPr>
          <p:spPr>
            <a:xfrm flipH="1">
              <a:off x="6557120" y="5260238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C977F7-3C46-7A42-833B-7FE5CF3D6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270" y="530150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BF426E-832A-6E4B-9BB7-716BCC5DA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270" y="5344601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4AD35C0-C85B-FA4C-8154-DF175BB96762}"/>
                </a:ext>
              </a:extLst>
            </p:cNvPr>
            <p:cNvSpPr/>
            <p:nvPr/>
          </p:nvSpPr>
          <p:spPr>
            <a:xfrm flipH="1">
              <a:off x="6834512" y="5107174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59DC22-B5C1-E043-8EF8-AED771CDF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662" y="5148444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85ECE-3F9B-CB46-B0B0-7C9549160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662" y="519153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6165143-C4D1-8649-9393-CB1D647FD8CD}"/>
                </a:ext>
              </a:extLst>
            </p:cNvPr>
            <p:cNvSpPr/>
            <p:nvPr/>
          </p:nvSpPr>
          <p:spPr>
            <a:xfrm flipH="1">
              <a:off x="6583417" y="4818021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B30AE7-E05F-2A4F-B1A2-B0565DFF0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567" y="4859291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A56B26-BD11-3841-AC2B-32CA8F5C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567" y="4902384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6D0A99E-651B-7245-9588-AD6CDF8BBE08}"/>
                </a:ext>
              </a:extLst>
            </p:cNvPr>
            <p:cNvSpPr/>
            <p:nvPr/>
          </p:nvSpPr>
          <p:spPr>
            <a:xfrm flipH="1">
              <a:off x="7021339" y="4846464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731549-6420-D041-8C7E-D3EFC4BFC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489" y="4887733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1933D1-EDC8-A246-8741-C1924204C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489" y="493082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8838F98-4EDE-1549-972E-6DA445C0968E}"/>
                </a:ext>
              </a:extLst>
            </p:cNvPr>
            <p:cNvSpPr/>
            <p:nvPr/>
          </p:nvSpPr>
          <p:spPr>
            <a:xfrm rot="19692078">
              <a:off x="6305402" y="5146074"/>
              <a:ext cx="69490" cy="694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A03B9CF-AA12-5744-AEDB-18278B612BB7}"/>
                </a:ext>
              </a:extLst>
            </p:cNvPr>
            <p:cNvSpPr/>
            <p:nvPr/>
          </p:nvSpPr>
          <p:spPr>
            <a:xfrm rot="21243032">
              <a:off x="6755347" y="5046927"/>
              <a:ext cx="69490" cy="694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E48814-F2CC-AE4E-80EA-58A48EA5A2E3}"/>
                </a:ext>
              </a:extLst>
            </p:cNvPr>
            <p:cNvSpPr/>
            <p:nvPr/>
          </p:nvSpPr>
          <p:spPr>
            <a:xfrm rot="21028412">
              <a:off x="6590454" y="4972107"/>
              <a:ext cx="69490" cy="694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7838BAF-2189-0045-B67A-E8F14B1E1E74}"/>
                </a:ext>
              </a:extLst>
            </p:cNvPr>
            <p:cNvSpPr/>
            <p:nvPr/>
          </p:nvSpPr>
          <p:spPr>
            <a:xfrm rot="20844940">
              <a:off x="6914636" y="4853165"/>
              <a:ext cx="69490" cy="69490"/>
            </a:xfrm>
            <a:prstGeom prst="ellipse">
              <a:avLst/>
            </a:prstGeom>
            <a:solidFill>
              <a:srgbClr val="2E3D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4D9870-8AD6-0A45-AEF8-88A553012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9677" y="5012603"/>
              <a:ext cx="221256" cy="1499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3332C57-BCCA-324F-8AFF-3ED46A753CD0}"/>
                </a:ext>
              </a:extLst>
            </p:cNvPr>
            <p:cNvCxnSpPr>
              <a:cxnSpLocks/>
            </p:cNvCxnSpPr>
            <p:nvPr/>
          </p:nvCxnSpPr>
          <p:spPr>
            <a:xfrm>
              <a:off x="6653495" y="5027017"/>
              <a:ext cx="109614" cy="32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AEF423-7165-3C4E-AC36-376303A1FE7A}"/>
                </a:ext>
              </a:extLst>
            </p:cNvPr>
            <p:cNvCxnSpPr/>
            <p:nvPr/>
          </p:nvCxnSpPr>
          <p:spPr>
            <a:xfrm flipV="1">
              <a:off x="6645364" y="4895482"/>
              <a:ext cx="270107" cy="83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160439-20B2-A34A-800B-7350E57266A0}"/>
                </a:ext>
              </a:extLst>
            </p:cNvPr>
            <p:cNvCxnSpPr/>
            <p:nvPr/>
          </p:nvCxnSpPr>
          <p:spPr>
            <a:xfrm flipV="1">
              <a:off x="6811982" y="4917243"/>
              <a:ext cx="118773" cy="137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2CC82F-63CE-2E4D-B00C-CC03C1C9EAC9}"/>
                </a:ext>
              </a:extLst>
            </p:cNvPr>
            <p:cNvCxnSpPr>
              <a:cxnSpLocks/>
            </p:cNvCxnSpPr>
            <p:nvPr/>
          </p:nvCxnSpPr>
          <p:spPr>
            <a:xfrm>
              <a:off x="6313629" y="4205810"/>
              <a:ext cx="2147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rocess 76">
              <a:extLst>
                <a:ext uri="{FF2B5EF4-FFF2-40B4-BE49-F238E27FC236}">
                  <a16:creationId xmlns:a16="http://schemas.microsoft.com/office/drawing/2014/main" id="{83A6021B-36B4-5D49-9BA9-2FACCF310159}"/>
                </a:ext>
              </a:extLst>
            </p:cNvPr>
            <p:cNvSpPr/>
            <p:nvPr/>
          </p:nvSpPr>
          <p:spPr>
            <a:xfrm>
              <a:off x="7221450" y="3914443"/>
              <a:ext cx="971002" cy="574670"/>
            </a:xfrm>
            <a:prstGeom prst="flowChartProcess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Graph pruning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47F44A2-7835-C647-8AF8-35C4E8480897}"/>
                </a:ext>
              </a:extLst>
            </p:cNvPr>
            <p:cNvCxnSpPr>
              <a:cxnSpLocks/>
            </p:cNvCxnSpPr>
            <p:nvPr/>
          </p:nvCxnSpPr>
          <p:spPr>
            <a:xfrm>
              <a:off x="7016067" y="4201778"/>
              <a:ext cx="2053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CBA384A3-4298-DF4D-BBC0-399459D7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664" y="4201778"/>
              <a:ext cx="909788" cy="804446"/>
            </a:xfrm>
            <a:prstGeom prst="bentConnector3">
              <a:avLst>
                <a:gd name="adj1" fmla="val -2512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2B2F7B4-5CC7-394E-A829-1293F9DAE7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36790" y="4311647"/>
              <a:ext cx="890688" cy="679014"/>
            </a:xfrm>
            <a:prstGeom prst="bentConnector4">
              <a:avLst>
                <a:gd name="adj1" fmla="val -9"/>
                <a:gd name="adj2" fmla="val 13366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35">
                  <a:extLst>
                    <a:ext uri="{FF2B5EF4-FFF2-40B4-BE49-F238E27FC236}">
                      <a16:creationId xmlns:a16="http://schemas.microsoft.com/office/drawing/2014/main" id="{78FD9D3E-0B0F-A64D-9D04-256C731E287E}"/>
                    </a:ext>
                  </a:extLst>
                </p:cNvPr>
                <p:cNvSpPr txBox="1"/>
                <p:nvPr/>
              </p:nvSpPr>
              <p:spPr>
                <a:xfrm>
                  <a:off x="6627658" y="4471135"/>
                  <a:ext cx="370614" cy="2205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4" name="TextBox 35">
                  <a:extLst>
                    <a:ext uri="{FF2B5EF4-FFF2-40B4-BE49-F238E27FC236}">
                      <a16:creationId xmlns:a16="http://schemas.microsoft.com/office/drawing/2014/main" id="{78FD9D3E-0B0F-A64D-9D04-256C731E2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58" y="4471135"/>
                  <a:ext cx="370614" cy="2205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7AEC86D-D7D6-B04E-947E-C86F347D58E8}"/>
                </a:ext>
              </a:extLst>
            </p:cNvPr>
            <p:cNvGrpSpPr/>
            <p:nvPr/>
          </p:nvGrpSpPr>
          <p:grpSpPr>
            <a:xfrm>
              <a:off x="6528748" y="4027269"/>
              <a:ext cx="495004" cy="710081"/>
              <a:chOff x="8368643" y="1570633"/>
              <a:chExt cx="495004" cy="710081"/>
            </a:xfrm>
          </p:grpSpPr>
          <p:sp>
            <p:nvSpPr>
              <p:cNvPr id="96" name="TextBox 37">
                <a:extLst>
                  <a:ext uri="{FF2B5EF4-FFF2-40B4-BE49-F238E27FC236}">
                    <a16:creationId xmlns:a16="http://schemas.microsoft.com/office/drawing/2014/main" id="{D0A0425A-947C-CA4D-9A10-DE43412FBD82}"/>
                  </a:ext>
                </a:extLst>
              </p:cNvPr>
              <p:cNvSpPr txBox="1"/>
              <p:nvPr/>
            </p:nvSpPr>
            <p:spPr>
              <a:xfrm rot="5400000">
                <a:off x="8411440" y="1941093"/>
                <a:ext cx="299191" cy="184666"/>
              </a:xfrm>
              <a:prstGeom prst="rect">
                <a:avLst/>
              </a:prstGeom>
              <a:noFill/>
              <a:scene3d>
                <a:camera prst="isometricOffAxis2Left">
                  <a:rot lat="0" lon="15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1" dirty="0"/>
                  <a:t>C1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721F54-25C6-4B42-9941-E4AE09D295DC}"/>
                  </a:ext>
                </a:extLst>
              </p:cNvPr>
              <p:cNvGrpSpPr/>
              <p:nvPr/>
            </p:nvGrpSpPr>
            <p:grpSpPr>
              <a:xfrm>
                <a:off x="8368643" y="1570633"/>
                <a:ext cx="495004" cy="710081"/>
                <a:chOff x="6515210" y="4082595"/>
                <a:chExt cx="495004" cy="710081"/>
              </a:xfrm>
            </p:grpSpPr>
            <p:sp>
              <p:nvSpPr>
                <p:cNvPr id="99" name="Process 98">
                  <a:extLst>
                    <a:ext uri="{FF2B5EF4-FFF2-40B4-BE49-F238E27FC236}">
                      <a16:creationId xmlns:a16="http://schemas.microsoft.com/office/drawing/2014/main" id="{10DFCE4F-52FC-3D48-B9FD-5BD3F4CE59E6}"/>
                    </a:ext>
                  </a:extLst>
                </p:cNvPr>
                <p:cNvSpPr/>
                <p:nvPr/>
              </p:nvSpPr>
              <p:spPr>
                <a:xfrm>
                  <a:off x="6674714" y="4281330"/>
                  <a:ext cx="65348" cy="191881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0" name="Process 99">
                  <a:extLst>
                    <a:ext uri="{FF2B5EF4-FFF2-40B4-BE49-F238E27FC236}">
                      <a16:creationId xmlns:a16="http://schemas.microsoft.com/office/drawing/2014/main" id="{5E1E39A4-CECF-3942-B8ED-BF2BCA1DE14F}"/>
                    </a:ext>
                  </a:extLst>
                </p:cNvPr>
                <p:cNvSpPr/>
                <p:nvPr/>
              </p:nvSpPr>
              <p:spPr>
                <a:xfrm>
                  <a:off x="6773971" y="4082595"/>
                  <a:ext cx="65348" cy="396000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01" name="Process 100">
                  <a:extLst>
                    <a:ext uri="{FF2B5EF4-FFF2-40B4-BE49-F238E27FC236}">
                      <a16:creationId xmlns:a16="http://schemas.microsoft.com/office/drawing/2014/main" id="{BAD68A4B-6103-AE41-9041-2C4F8D3CF314}"/>
                    </a:ext>
                  </a:extLst>
                </p:cNvPr>
                <p:cNvSpPr/>
                <p:nvPr/>
              </p:nvSpPr>
              <p:spPr>
                <a:xfrm>
                  <a:off x="6879902" y="4224044"/>
                  <a:ext cx="65348" cy="252000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2" name="Process 101">
                  <a:extLst>
                    <a:ext uri="{FF2B5EF4-FFF2-40B4-BE49-F238E27FC236}">
                      <a16:creationId xmlns:a16="http://schemas.microsoft.com/office/drawing/2014/main" id="{018614FF-73E0-8049-920D-B1ADB283857C}"/>
                    </a:ext>
                  </a:extLst>
                </p:cNvPr>
                <p:cNvSpPr/>
                <p:nvPr/>
              </p:nvSpPr>
              <p:spPr>
                <a:xfrm>
                  <a:off x="6569565" y="4374306"/>
                  <a:ext cx="65348" cy="98905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04" name="TextBox 43">
                  <a:extLst>
                    <a:ext uri="{FF2B5EF4-FFF2-40B4-BE49-F238E27FC236}">
                      <a16:creationId xmlns:a16="http://schemas.microsoft.com/office/drawing/2014/main" id="{A2144F67-E923-1C49-8AFF-534606681451}"/>
                    </a:ext>
                  </a:extLst>
                </p:cNvPr>
                <p:cNvSpPr txBox="1"/>
                <p:nvPr/>
              </p:nvSpPr>
              <p:spPr>
                <a:xfrm rot="5400000">
                  <a:off x="6457948" y="4451579"/>
                  <a:ext cx="299189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C0</a:t>
                  </a:r>
                </a:p>
              </p:txBody>
            </p:sp>
            <p:sp>
              <p:nvSpPr>
                <p:cNvPr id="105" name="TextBox 44">
                  <a:extLst>
                    <a:ext uri="{FF2B5EF4-FFF2-40B4-BE49-F238E27FC236}">
                      <a16:creationId xmlns:a16="http://schemas.microsoft.com/office/drawing/2014/main" id="{EB2526A7-6323-BA41-8DFA-5A60769484EB}"/>
                    </a:ext>
                  </a:extLst>
                </p:cNvPr>
                <p:cNvSpPr txBox="1"/>
                <p:nvPr/>
              </p:nvSpPr>
              <p:spPr>
                <a:xfrm rot="5400000">
                  <a:off x="6662386" y="4452429"/>
                  <a:ext cx="299191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C2</a:t>
                  </a:r>
                </a:p>
              </p:txBody>
            </p:sp>
            <p:sp>
              <p:nvSpPr>
                <p:cNvPr id="107" name="TextBox 45">
                  <a:extLst>
                    <a:ext uri="{FF2B5EF4-FFF2-40B4-BE49-F238E27FC236}">
                      <a16:creationId xmlns:a16="http://schemas.microsoft.com/office/drawing/2014/main" id="{5914B843-E278-9742-9C38-FAAF2AB134C7}"/>
                    </a:ext>
                  </a:extLst>
                </p:cNvPr>
                <p:cNvSpPr txBox="1"/>
                <p:nvPr/>
              </p:nvSpPr>
              <p:spPr>
                <a:xfrm rot="5400000">
                  <a:off x="6716281" y="4498744"/>
                  <a:ext cx="403199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C3</a:t>
                  </a:r>
                </a:p>
              </p:txBody>
            </p:sp>
          </p:grpSp>
        </p:grpSp>
      </p:grpSp>
      <p:pic>
        <p:nvPicPr>
          <p:cNvPr id="47" name="Picture 46" descr="A close up of an animal&#10;&#10;Description automatically generated">
            <a:extLst>
              <a:ext uri="{FF2B5EF4-FFF2-40B4-BE49-F238E27FC236}">
                <a16:creationId xmlns:a16="http://schemas.microsoft.com/office/drawing/2014/main" id="{01680401-8DD2-A442-8DB3-58A5544391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5811" y="2528312"/>
            <a:ext cx="2025574" cy="2025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0D9AE-3DE6-B546-B215-6D77A8FD0A59}"/>
              </a:ext>
            </a:extLst>
          </p:cNvPr>
          <p:cNvSpPr txBox="1"/>
          <p:nvPr/>
        </p:nvSpPr>
        <p:spPr>
          <a:xfrm>
            <a:off x="4581919" y="4658541"/>
            <a:ext cx="37192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Jaume et al. Towards Explainable Graph Representation in</a:t>
            </a:r>
          </a:p>
          <a:p>
            <a:r>
              <a:rPr lang="en-US" sz="1050" i="1" dirty="0"/>
              <a:t>Digital pathology. ICML-w, 2020.</a:t>
            </a:r>
          </a:p>
          <a:p>
            <a:endParaRPr lang="en-CH" sz="1050" i="1" dirty="0"/>
          </a:p>
        </p:txBody>
      </p:sp>
    </p:spTree>
    <p:extLst>
      <p:ext uri="{BB962C8B-B14F-4D97-AF65-F5344CB8AC3E}">
        <p14:creationId xmlns:p14="http://schemas.microsoft.com/office/powerpoint/2010/main" val="381871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0" name="Footer Placeholder">
            <a:extLst>
              <a:ext uri="{FF2B5EF4-FFF2-40B4-BE49-F238E27FC236}">
                <a16:creationId xmlns:a16="http://schemas.microsoft.com/office/drawing/2014/main" id="{0B126426-8535-3F42-8422-FCA62F7C3A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pPr algn="just"/>
            <a:r>
              <a:rPr lang="en-US" dirty="0"/>
              <a:t>Cognitive HCLS/ July, 2020 / © 2020 IBM Corporation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FA51F9AC-CB5D-FC4B-859B-D2BA9051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Generative modelling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C3C51-A362-7D4F-AB08-C50C78BE53FE}"/>
              </a:ext>
            </a:extLst>
          </p:cNvPr>
          <p:cNvSpPr/>
          <p:nvPr/>
        </p:nvSpPr>
        <p:spPr>
          <a:xfrm>
            <a:off x="46711" y="76891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J. You, R. Ying, X. Ren, W. L. Hamilton, J.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Leskovec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GraphRNN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Generating Realistic Graphs with Deep Auto-regressive Models, ICML, 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Y. Li, O. Vinyals, C. Dyer, R. Pascanu, P. Battaglia, Learning Deep Generative Models of Graphs, 2018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J. You, B. Liu, R. Ying, V.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Pande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and J.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Leskovec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Graph Convolutional Policy Network for Goal-Directed Molecular Graph Generation,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2018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Simonovsky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N.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Komodakis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GraphVAE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Towards Generation of Small Graphs Using Variational Autoencoders,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W.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Jin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R.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Barzilay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Jaakkola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Junction Tree Variational Autoencoder for Molecular Graph Generation, ICML,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N. De Cao and T.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Kipf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MolGAN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An implicit generative model for small molecular graphs,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Q. Liu, 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Allamanis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Brockschmidt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A. L. Gaunt Constrained Graph Variational Autoencoders for Molecule Design,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A. Grover, A. Zweig, S.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Ermon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Graphite: Iterative Generative Modeling of Graphs, ICML,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C. Yang, P. Zhuang, W. Shi, A.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Luu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P. Li, Conditional Structure Generation through Graph Variational Generative Adversarial Nets,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R. Liao, Y. Li, Y. Song, S. Wang, C. Nash, W. L. Hamilton, D.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Duvenaud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R. Urtasun, R. S.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Zemel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Efficient Graph Generation with Graph Recurrent Attention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</p:txBody>
      </p:sp>
      <p:pic>
        <p:nvPicPr>
          <p:cNvPr id="12290" name="Picture 2" descr="PDF] MolGAN: An implicit generative model for small molecular graphs |  Semantic Scholar">
            <a:extLst>
              <a:ext uri="{FF2B5EF4-FFF2-40B4-BE49-F238E27FC236}">
                <a16:creationId xmlns:a16="http://schemas.microsoft.com/office/drawing/2014/main" id="{EF93F0B7-E414-C448-9369-9C693497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09" y="1534527"/>
            <a:ext cx="3116828" cy="207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9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AFCF0-0DD4-094A-95A2-2B56F9F7C118}"/>
              </a:ext>
            </a:extLst>
          </p:cNvPr>
          <p:cNvSpPr/>
          <p:nvPr/>
        </p:nvSpPr>
        <p:spPr>
          <a:xfrm>
            <a:off x="2493546" y="1346560"/>
            <a:ext cx="415690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Link prediction on a Knowledge Graph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1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815FAF14-B946-B34A-B2B5-7205B20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Medical Imaging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EE7B9-6B25-CD49-A601-39D96FA3966E}"/>
              </a:ext>
            </a:extLst>
          </p:cNvPr>
          <p:cNvSpPr/>
          <p:nvPr/>
        </p:nvSpPr>
        <p:spPr>
          <a:xfrm>
            <a:off x="46711" y="768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HACT-Net: A Hierarchical Cell-to-Tissue Graph Neural Network for Histopathological Image Classification. MICCAI, 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CGC-net: Cell graph convolutional network for grading of colorectal cancer histology images. CVPR-w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Breast cancer histopathological image classification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usinga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hybrid deep 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Visualization for histopathology images using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graphconvolutional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BrainGNN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Interpretable Brain Graph Neural Network for fMRI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D9AE-3DE6-B546-B215-6D77A8FD0A59}"/>
              </a:ext>
            </a:extLst>
          </p:cNvPr>
          <p:cNvSpPr txBox="1"/>
          <p:nvPr/>
        </p:nvSpPr>
        <p:spPr>
          <a:xfrm>
            <a:off x="4581919" y="4508143"/>
            <a:ext cx="3201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Pati</a:t>
            </a:r>
            <a:r>
              <a:rPr lang="en-US" sz="1050" i="1" dirty="0"/>
              <a:t> et al. HACT-Net: A Hierarchical Cell-to-Tissue</a:t>
            </a:r>
          </a:p>
          <a:p>
            <a:r>
              <a:rPr lang="en-US" sz="1050" i="1" dirty="0"/>
              <a:t>Graph Neural Network for Histopathological Image</a:t>
            </a:r>
          </a:p>
          <a:p>
            <a:r>
              <a:rPr lang="en-US" sz="1050" i="1" dirty="0"/>
              <a:t>Classification. MICCAI, 2020.</a:t>
            </a:r>
          </a:p>
          <a:p>
            <a:endParaRPr lang="en-CH" sz="1050" i="1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A4AF129-2ADF-A341-B3C4-98FE291B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03" y="2827598"/>
            <a:ext cx="3942890" cy="13857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B64CA-D664-644C-A952-8CB7E7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906" y="306806"/>
            <a:ext cx="3942890" cy="22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0" name="Footer Placeholder">
            <a:extLst>
              <a:ext uri="{FF2B5EF4-FFF2-40B4-BE49-F238E27FC236}">
                <a16:creationId xmlns:a16="http://schemas.microsoft.com/office/drawing/2014/main" id="{0B126426-8535-3F42-8422-FCA62F7C3A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pPr algn="just"/>
            <a:r>
              <a:rPr lang="en-US" dirty="0"/>
              <a:t>Cognitive HCLS/ July, 2020 / © 2020 IBM Corporation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FA51F9AC-CB5D-FC4B-859B-D2BA9051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…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C3C51-A362-7D4F-AB08-C50C78BE53FE}"/>
              </a:ext>
            </a:extLst>
          </p:cNvPr>
          <p:cNvSpPr/>
          <p:nvPr/>
        </p:nvSpPr>
        <p:spPr>
          <a:xfrm>
            <a:off x="46711" y="76891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Many more topics are today using Graph Neural Networks</a:t>
            </a:r>
          </a:p>
        </p:txBody>
      </p:sp>
      <p:pic>
        <p:nvPicPr>
          <p:cNvPr id="14338" name="Picture 2" descr="What is a good question? | Dragonfly Training">
            <a:extLst>
              <a:ext uri="{FF2B5EF4-FFF2-40B4-BE49-F238E27FC236}">
                <a16:creationId xmlns:a16="http://schemas.microsoft.com/office/drawing/2014/main" id="{1BF364E2-4C4F-BF4A-A3E7-C2F261BF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9" y="1346033"/>
            <a:ext cx="2451434" cy="24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6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AFCF0-0DD4-094A-95A2-2B56F9F7C118}"/>
              </a:ext>
            </a:extLst>
          </p:cNvPr>
          <p:cNvSpPr/>
          <p:nvPr/>
        </p:nvSpPr>
        <p:spPr>
          <a:xfrm>
            <a:off x="2493546" y="1346560"/>
            <a:ext cx="41569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Link prediction on a Knowledge Graph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Discussion &amp; References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1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Before we start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7" name="正方形/長方形 4">
            <a:extLst>
              <a:ext uri="{FF2B5EF4-FFF2-40B4-BE49-F238E27FC236}">
                <a16:creationId xmlns:a16="http://schemas.microsoft.com/office/drawing/2014/main" id="{70093020-4662-2046-AAC9-513586643AC5}"/>
              </a:ext>
            </a:extLst>
          </p:cNvPr>
          <p:cNvSpPr/>
          <p:nvPr/>
        </p:nvSpPr>
        <p:spPr>
          <a:xfrm>
            <a:off x="1066925" y="1486750"/>
            <a:ext cx="70101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These slides can be found here: 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https://</a:t>
            </a:r>
            <a:r>
              <a:rPr lang="en-GB" u="sng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github.com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/</a:t>
            </a:r>
            <a:r>
              <a:rPr lang="en-GB" u="sng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guillaumejaume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/</a:t>
            </a:r>
            <a:r>
              <a:rPr lang="en-GB" u="sng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tuto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-dl-on-graphs/blob/main/slides/ml-on-graphs-</a:t>
            </a:r>
            <a:r>
              <a:rPr lang="en-GB" u="sng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tutorial.pptx</a:t>
            </a:r>
            <a:endParaRPr lang="en" altLang="ja-JP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A22ECFAB-70CE-6144-ACF9-DF21362A3040}"/>
              </a:ext>
            </a:extLst>
          </p:cNvPr>
          <p:cNvSpPr/>
          <p:nvPr/>
        </p:nvSpPr>
        <p:spPr>
          <a:xfrm>
            <a:off x="523416" y="3119399"/>
            <a:ext cx="802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Setup instructions for the hands-on can be found here:</a:t>
            </a:r>
          </a:p>
          <a:p>
            <a:pPr algn="ctr"/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https://</a:t>
            </a:r>
            <a:r>
              <a:rPr lang="en-GB" altLang="ja-JP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github.com</a:t>
            </a:r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/</a:t>
            </a:r>
            <a:r>
              <a:rPr lang="en-GB" altLang="ja-JP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guillaumejaume</a:t>
            </a:r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/</a:t>
            </a:r>
            <a:r>
              <a:rPr lang="en-GB" altLang="ja-JP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tuto</a:t>
            </a:r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-dl-on-graphs</a:t>
            </a:r>
            <a:endParaRPr lang="en" altLang="ja-JP" dirty="0">
              <a:solidFill>
                <a:schemeClr val="accent1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698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3644501" y="1346560"/>
            <a:ext cx="1854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2981660" y="1346560"/>
            <a:ext cx="318067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When should you use a GNN?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2388550" y="1346560"/>
            <a:ext cx="43669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 and when to use them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When should you use a GNN?  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use the Deep Graph Library (DGL)</a:t>
            </a:r>
          </a:p>
        </p:txBody>
      </p:sp>
    </p:spTree>
    <p:extLst>
      <p:ext uri="{BB962C8B-B14F-4D97-AF65-F5344CB8AC3E}">
        <p14:creationId xmlns:p14="http://schemas.microsoft.com/office/powerpoint/2010/main" val="288749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6_10 September 2009">
  <a:themeElements>
    <a:clrScheme name="4_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4_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0">
          <a:gsLst>
            <a:gs pos="11000">
              <a:srgbClr val="336699"/>
            </a:gs>
            <a:gs pos="0">
              <a:srgbClr val="577AC1">
                <a:alpha val="89000"/>
              </a:srgbClr>
            </a:gs>
            <a:gs pos="77000">
              <a:srgbClr val="D4DEFF"/>
            </a:gs>
            <a:gs pos="73000">
              <a:srgbClr val="D4DEFF"/>
            </a:gs>
            <a:gs pos="100000">
              <a:schemeClr val="bg1"/>
            </a:gs>
          </a:gsLst>
          <a:lin ang="16200000" scaled="1"/>
          <a:tileRect/>
        </a:gradFill>
        <a:ln w="19050">
          <a:noFill/>
        </a:ln>
        <a:effectLst/>
      </a:spPr>
      <a:bodyPr/>
      <a:lstStyle>
        <a:defPPr algn="ctr">
          <a:lnSpc>
            <a:spcPct val="80000"/>
          </a:lnSpc>
          <a:spcBef>
            <a:spcPct val="50000"/>
          </a:spcBef>
          <a:buClr>
            <a:srgbClr val="4D4D4D"/>
          </a:buClr>
          <a:tabLst>
            <a:tab pos="0" algn="l"/>
            <a:tab pos="447675" algn="l"/>
            <a:tab pos="896938" algn="l"/>
            <a:tab pos="1346200" algn="l"/>
            <a:tab pos="1795463" algn="l"/>
            <a:tab pos="2244725" algn="l"/>
            <a:tab pos="2693988" algn="l"/>
            <a:tab pos="3143250" algn="l"/>
            <a:tab pos="3592513" algn="l"/>
            <a:tab pos="4041775" algn="l"/>
            <a:tab pos="4491038" algn="l"/>
            <a:tab pos="4940300" algn="l"/>
            <a:tab pos="5389563" algn="l"/>
            <a:tab pos="5838825" algn="l"/>
            <a:tab pos="6288088" algn="l"/>
            <a:tab pos="6737350" algn="l"/>
            <a:tab pos="7186613" algn="l"/>
            <a:tab pos="7635875" algn="l"/>
            <a:tab pos="8085138" algn="l"/>
            <a:tab pos="8534400" algn="l"/>
            <a:tab pos="8983663" algn="l"/>
          </a:tabLst>
          <a:defRPr sz="1600" b="1">
            <a:solidFill>
              <a:srgbClr val="0000FF"/>
            </a:solidFill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17872</TotalTime>
  <Words>2167</Words>
  <Application>Microsoft Macintosh PowerPoint</Application>
  <PresentationFormat>On-screen Show (16:9)</PresentationFormat>
  <Paragraphs>399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Cambria Math</vt:lpstr>
      <vt:lpstr>IBM Plex Arabic ExtraLight</vt:lpstr>
      <vt:lpstr>IBM Plex Arabic Light</vt:lpstr>
      <vt:lpstr>IBM Plex Mono</vt:lpstr>
      <vt:lpstr>IBM Plex Sans</vt:lpstr>
      <vt:lpstr>IBM Plex Sans Light</vt:lpstr>
      <vt:lpstr>Wingdings</vt:lpstr>
      <vt:lpstr>6_10 September 2009</vt:lpstr>
      <vt:lpstr>blk_background_2017</vt:lpstr>
      <vt:lpstr>An introduction to Deep Learning on Graphs</vt:lpstr>
      <vt:lpstr>Outline</vt:lpstr>
      <vt:lpstr>Outline</vt:lpstr>
      <vt:lpstr>Outline</vt:lpstr>
      <vt:lpstr>Outline</vt:lpstr>
      <vt:lpstr>Before we start</vt:lpstr>
      <vt:lpstr>What you will learn</vt:lpstr>
      <vt:lpstr>What you will learn</vt:lpstr>
      <vt:lpstr>What you will learn</vt:lpstr>
      <vt:lpstr>What is a graph?</vt:lpstr>
      <vt:lpstr>What is a graph?</vt:lpstr>
      <vt:lpstr>What is a graph?</vt:lpstr>
      <vt:lpstr>Question time</vt:lpstr>
      <vt:lpstr>Question time</vt:lpstr>
      <vt:lpstr>Graph Neural Networks: 10 years of evolution</vt:lpstr>
      <vt:lpstr>From 2D convolution to graph convolution</vt:lpstr>
      <vt:lpstr>From 2D convolution to graph convolution</vt:lpstr>
      <vt:lpstr>From 2D convolution to graph convolution</vt:lpstr>
      <vt:lpstr>Graph Neural Network</vt:lpstr>
      <vt:lpstr>Graph Neural Network</vt:lpstr>
      <vt:lpstr>Question time</vt:lpstr>
      <vt:lpstr>Question time</vt:lpstr>
      <vt:lpstr>Question time</vt:lpstr>
      <vt:lpstr>Expressive power of Graph Neural Network</vt:lpstr>
      <vt:lpstr>Expressive power of Graph Neural Network</vt:lpstr>
      <vt:lpstr>Expressive power of Graph Neural Network</vt:lpstr>
      <vt:lpstr>Expressive power of Graph Neural Network</vt:lpstr>
      <vt:lpstr>Expressive power of Graph Neural Network</vt:lpstr>
      <vt:lpstr>Expressive power of Graph Neural Network</vt:lpstr>
      <vt:lpstr>Question time (a more advanced one)</vt:lpstr>
      <vt:lpstr>Question time (a more advanced one)</vt:lpstr>
      <vt:lpstr>When can we use GNNs?</vt:lpstr>
      <vt:lpstr>Question time (more of a disclaimer actually)</vt:lpstr>
      <vt:lpstr>Question time (more of a disclaimer actually)</vt:lpstr>
      <vt:lpstr>Hands-on exercise: Predicting molecular properties</vt:lpstr>
      <vt:lpstr>Hands-on exercise: Link prediction on a knowledge graph</vt:lpstr>
      <vt:lpstr>GNN by topic</vt:lpstr>
      <vt:lpstr>GNN by topic: Interpretability </vt:lpstr>
      <vt:lpstr>GNN by topic: Generative modelling </vt:lpstr>
      <vt:lpstr>GNN by topic: Medical Imaging </vt:lpstr>
      <vt:lpstr>GNN by topic: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Discovery accelerated by Design Thinking</dc:title>
  <dc:creator>SEIJI TAKEDA</dc:creator>
  <cp:lastModifiedBy>Microsoft Office User</cp:lastModifiedBy>
  <cp:revision>508</cp:revision>
  <dcterms:created xsi:type="dcterms:W3CDTF">2020-02-06T02:00:12Z</dcterms:created>
  <dcterms:modified xsi:type="dcterms:W3CDTF">2020-10-29T11:19:55Z</dcterms:modified>
</cp:coreProperties>
</file>